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1" r:id="rId2"/>
    <p:sldId id="257" r:id="rId3"/>
    <p:sldId id="334" r:id="rId4"/>
    <p:sldId id="335" r:id="rId5"/>
    <p:sldId id="332" r:id="rId6"/>
    <p:sldId id="333" r:id="rId7"/>
    <p:sldId id="329" r:id="rId8"/>
    <p:sldId id="330" r:id="rId9"/>
    <p:sldId id="327" r:id="rId10"/>
    <p:sldId id="338" r:id="rId11"/>
    <p:sldId id="336" r:id="rId12"/>
    <p:sldId id="337" r:id="rId13"/>
    <p:sldId id="340" r:id="rId14"/>
    <p:sldId id="342" r:id="rId15"/>
    <p:sldId id="341" r:id="rId16"/>
    <p:sldId id="339" r:id="rId17"/>
    <p:sldId id="325" r:id="rId18"/>
    <p:sldId id="258" r:id="rId19"/>
    <p:sldId id="343" r:id="rId20"/>
    <p:sldId id="328" r:id="rId21"/>
    <p:sldId id="331" r:id="rId22"/>
    <p:sldId id="344" r:id="rId23"/>
    <p:sldId id="345" r:id="rId24"/>
    <p:sldId id="305" r:id="rId25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D7"/>
    <a:srgbClr val="FFFFF5"/>
    <a:srgbClr val="FFFFCC"/>
    <a:srgbClr val="FFFF99"/>
    <a:srgbClr val="FF8F8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569" autoAdjust="0"/>
    <p:restoredTop sz="94660"/>
  </p:normalViewPr>
  <p:slideViewPr>
    <p:cSldViewPr>
      <p:cViewPr varScale="1">
        <p:scale>
          <a:sx n="103" d="100"/>
          <a:sy n="103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548B8-A390-4B87-918E-A32025651BB8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EA4D1-9022-4E7E-8916-0BFE9FB535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96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EA4D1-9022-4E7E-8916-0BFE9FB535A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214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3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99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167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01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371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068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633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34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 flip="none" rotWithShape="1">
          <a:gsLst>
            <a:gs pos="98000">
              <a:schemeClr val="tx1"/>
            </a:gs>
            <a:gs pos="100000">
              <a:schemeClr val="accent2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6548437"/>
            <a:ext cx="3200400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506" y="6548437"/>
            <a:ext cx="6046694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48437"/>
            <a:ext cx="3200400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506" y="6548437"/>
            <a:ext cx="5970494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116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867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619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40CE3-8F3C-49C5-A2AD-33C2E8DC8595}" type="datetimeFigureOut">
              <a:rPr lang="en-US" smtClean="0"/>
              <a:t>12/7/2017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07CC2-7263-4CE5-9E9B-41F6F3CD72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433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ibdregistry.net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441174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Pediatric Inflammatory Bowel Disease</a:t>
            </a:r>
          </a:p>
          <a:p>
            <a:pPr algn="ctr"/>
            <a:r>
              <a:rPr lang="en-U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(IBD)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54102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D7"/>
                </a:solidFill>
              </a:rPr>
              <a:t>Disclaimer: I have no financial interests or conflicts of interest related to any of the material that I will present.</a:t>
            </a:r>
            <a:endParaRPr lang="en-US" dirty="0">
              <a:solidFill>
                <a:srgbClr val="FFFF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48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" y="357188"/>
            <a:ext cx="86010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1" y="2590800"/>
            <a:ext cx="8262939" cy="54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33528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D7"/>
                </a:solidFill>
              </a:rPr>
              <a:t>Incidence of IBD rose in North America and Europe latter half of 20</a:t>
            </a:r>
            <a:r>
              <a:rPr lang="en-US" baseline="30000" dirty="0" smtClean="0">
                <a:solidFill>
                  <a:srgbClr val="FFFFD7"/>
                </a:solidFill>
              </a:rPr>
              <a:t>th</a:t>
            </a:r>
            <a:r>
              <a:rPr lang="en-US" dirty="0" smtClean="0">
                <a:solidFill>
                  <a:srgbClr val="FFFFD7"/>
                </a:solidFill>
              </a:rPr>
              <a:t> century until 1990 when plateaued or decreased. At the same time, since 1990, the incidence is on the rise in newly industrialized countries.</a:t>
            </a:r>
          </a:p>
          <a:p>
            <a:endParaRPr lang="en-US" dirty="0">
              <a:solidFill>
                <a:srgbClr val="FFFFD7"/>
              </a:solidFill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509" y="4419600"/>
            <a:ext cx="2989691" cy="191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643" y="4419599"/>
            <a:ext cx="2813557" cy="191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71836" y="2128064"/>
            <a:ext cx="32673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The Lancet, published </a:t>
            </a:r>
            <a:r>
              <a:rPr lang="en-US" sz="1200" b="1" dirty="0"/>
              <a:t>online October 16, </a:t>
            </a:r>
            <a:r>
              <a:rPr lang="en-US" sz="1200" b="1" dirty="0" smtClean="0"/>
              <a:t>2017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5408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76200"/>
            <a:ext cx="8505825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3505200"/>
            <a:ext cx="851535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20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"/>
            <a:ext cx="836295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47473"/>
            <a:ext cx="8382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51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"/>
            <a:ext cx="7848601" cy="15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1623651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D7"/>
                </a:solidFill>
              </a:rPr>
              <a:t>Inflamm Bowel Dis 2011;17:423-439     Literature: 139 studies from 32 countries</a:t>
            </a:r>
            <a:endParaRPr lang="en-US" dirty="0">
              <a:solidFill>
                <a:srgbClr val="FFFFD7"/>
              </a:solidFill>
            </a:endParaRP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33600"/>
            <a:ext cx="5334000" cy="383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4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855715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" y="5410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D7"/>
                </a:solidFill>
              </a:rPr>
              <a:t>Crohn’s Disease Incidence from 1990 to 2010</a:t>
            </a:r>
            <a:endParaRPr lang="en-US" dirty="0">
              <a:solidFill>
                <a:srgbClr val="FFFF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99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17600"/>
            <a:ext cx="8626269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" y="5410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D7"/>
                </a:solidFill>
              </a:rPr>
              <a:t>Ulcerative Colitis Incidence from 1990 to 2010</a:t>
            </a:r>
            <a:endParaRPr lang="en-US" dirty="0">
              <a:solidFill>
                <a:srgbClr val="FFFF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3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50958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46772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71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4572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Differences in Children vs Adults </a:t>
            </a:r>
            <a:endParaRPr lang="en-US" sz="2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67200" y="1354515"/>
            <a:ext cx="4415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Children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" y="1371600"/>
            <a:ext cx="4415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Adults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3400" y="1981200"/>
            <a:ext cx="441544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 with growth failure.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Cryptitis and crypt abscesses might be self limited colitis.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</a:t>
            </a: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factors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early onset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IBD.</a:t>
            </a:r>
            <a:endParaRPr lang="en-US" sz="16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Family history in 40% of affected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children.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Crohn’s colitis more prevalent in children.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Ulcerative colitis is pan colitis.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Isolated ileal disease less in younger.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strictures and fistulas.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Shorter time from diagnosis to colectomy.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frequently progress from limited to extensive disease.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981200"/>
            <a:ext cx="39582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Cryptitis and crypt abscesses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 likely IBD.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Crohn’s more commonly ileal and proximal colon.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Ulcerative colitis usually distal colon.</a:t>
            </a:r>
            <a:endParaRPr lang="en-US" sz="16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5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4572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Rectal Sparing (RS) in Children</a:t>
            </a:r>
            <a:endParaRPr lang="en-US" sz="2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143000"/>
            <a:ext cx="8991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adults, UC tends to start in rectum and proceed proximally in a confluent fashion.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Absolute RS – no inflammation or chronicity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Relative RS – inflammation but no chronicity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various studies up to 25% of children with ulcerative colitis have relative rectal sparing, many fewer absolute.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90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461741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IBD vs Acute Self Limited Colitis (ASLC)</a:t>
            </a:r>
            <a:endParaRPr lang="en-US" sz="2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000" y="1295400"/>
            <a:ext cx="8991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Diarrhea lasting for more than a few weeks without identification of a pathogen more likely to have IBD. Salmonella,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Campylobacter,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Yersinia may be found in upto 15% of patients with IBD</a:t>
            </a: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(G Schumacher, 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“First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attack of inflammatory bowel disease and infectious colitis. A clinical, histological and microbiological study with special reference to early 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diagnosis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”, Scand J Gastroenterol Suppl. 1993;198:1-24</a:t>
            </a: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.)</a:t>
            </a:r>
          </a:p>
          <a:p>
            <a:endParaRPr lang="en-US" sz="1200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ASLC</a:t>
            </a:r>
          </a:p>
          <a:p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- no signs of chronicity</a:t>
            </a:r>
          </a:p>
          <a:p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- neutrophils in superficial mucosa, sometimes with small ulcers</a:t>
            </a:r>
          </a:p>
          <a:p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- cryptitis and crypt abscesses may occur</a:t>
            </a:r>
          </a:p>
          <a:p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- numerous crypt abscess may be UC, CD, or C. difficile.</a:t>
            </a:r>
          </a:p>
          <a:p>
            <a:endParaRPr lang="en-US" sz="16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onset IBD</a:t>
            </a:r>
          </a:p>
          <a:p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in adults will show chronicity (branching, shortening, dropout, basal plasmacytosis)</a:t>
            </a:r>
          </a:p>
          <a:p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in pediatric patients 10-34% show no signs of chronicity (especially &lt;10 years old)</a:t>
            </a:r>
          </a:p>
          <a:p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in pediatric patients, Paneth cells in 11/13 UC and 14/15 CD and none in controls*</a:t>
            </a:r>
          </a:p>
          <a:p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pediatric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patients </a:t>
            </a: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aneth cell metaplasia anywhere in colon only seen in IBD, and not</a:t>
            </a:r>
          </a:p>
          <a:p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necessarily with inflammation – not associated with chronicity.</a:t>
            </a:r>
          </a:p>
          <a:p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(more than 10 </a:t>
            </a: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aneth cells per 10 crypts)* </a:t>
            </a:r>
          </a:p>
          <a:p>
            <a:endParaRPr lang="en-US" sz="12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200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2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Naomi Simmonds, et al, “Paneth cell metaplasia in newly </a:t>
            </a:r>
            <a:r>
              <a:rPr lang="en-US" sz="12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diagnosed inflammatory </a:t>
            </a:r>
            <a:r>
              <a:rPr lang="en-US" sz="12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bowel disease in children”, Gastroenterology 2014, </a:t>
            </a:r>
            <a:r>
              <a:rPr lang="en-US" sz="12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14:93.</a:t>
            </a:r>
            <a:endParaRPr lang="en-US" sz="12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22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810000" y="1447800"/>
            <a:ext cx="3657600" cy="2743200"/>
          </a:xfrm>
          <a:prstGeom prst="ellipse">
            <a:avLst/>
          </a:prstGeom>
          <a:solidFill>
            <a:srgbClr val="99FF99">
              <a:alpha val="6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1676400" y="1524000"/>
            <a:ext cx="3657600" cy="2743200"/>
          </a:xfrm>
          <a:prstGeom prst="ellipse">
            <a:avLst/>
          </a:prstGeom>
          <a:solidFill>
            <a:srgbClr val="FF8F8F">
              <a:alpha val="5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63486" y="2483702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Ulcerative </a:t>
            </a:r>
          </a:p>
          <a:p>
            <a:pPr algn="ctr"/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Colitis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6657" y="2403901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Crohn’s </a:t>
            </a:r>
          </a:p>
          <a:p>
            <a:pPr algn="ctr"/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2391368"/>
            <a:ext cx="1458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sz="6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19400" y="4724400"/>
            <a:ext cx="3581400" cy="369332"/>
          </a:xfrm>
          <a:prstGeom prst="rect">
            <a:avLst/>
          </a:prstGeom>
          <a:solidFill>
            <a:srgbClr val="FFFF99"/>
          </a:solidFill>
          <a:effectLst>
            <a:glow rad="228600">
              <a:srgbClr val="FFC000">
                <a:alpha val="58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Indeterminate Colitis</a:t>
            </a:r>
            <a:endParaRPr lang="en-US" dirty="0"/>
          </a:p>
        </p:txBody>
      </p:sp>
      <p:sp>
        <p:nvSpPr>
          <p:cNvPr id="12" name="Up Arrow 11"/>
          <p:cNvSpPr/>
          <p:nvPr/>
        </p:nvSpPr>
        <p:spPr>
          <a:xfrm>
            <a:off x="4610100" y="3407031"/>
            <a:ext cx="45719" cy="1317369"/>
          </a:xfrm>
          <a:prstGeom prst="upArrow">
            <a:avLst/>
          </a:prstGeom>
          <a:solidFill>
            <a:srgbClr val="FFFF99">
              <a:alpha val="12000"/>
            </a:srgbClr>
          </a:solidFill>
          <a:ln>
            <a:noFill/>
          </a:ln>
          <a:effectLst>
            <a:glow rad="88900">
              <a:srgbClr val="FFC000">
                <a:alpha val="54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C:\Users\mluquett10\AppData\Local\Microsoft\Windows\Temporary Internet Files\Content.IE5\5164L3TU\fire64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mluquett10\AppData\Local\Microsoft\Windows\Temporary Internet Files\Content.IE5\5164L3TU\fire64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479" y="12954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-76200" y="1838235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UC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15200" y="1965946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CD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2" descr="C:\Users\mluquett10\AppData\Local\Microsoft\Windows\Temporary Internet Files\Content.IE5\5164L3TU\fire64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879" y="53340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657600" y="6004546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</a:t>
            </a: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71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29000"/>
            <a:ext cx="4395788" cy="304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2600" y="3405909"/>
            <a:ext cx="2286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D7"/>
                </a:solidFill>
              </a:rPr>
              <a:t>Equal distribution </a:t>
            </a:r>
            <a:r>
              <a:rPr lang="en-US" dirty="0" smtClean="0">
                <a:solidFill>
                  <a:srgbClr val="FFFFD7"/>
                </a:solidFill>
              </a:rPr>
              <a:t>among </a:t>
            </a:r>
            <a:r>
              <a:rPr lang="en-US" dirty="0" smtClean="0">
                <a:solidFill>
                  <a:srgbClr val="FFFFD7"/>
                </a:solidFill>
              </a:rPr>
              <a:t>all racial and ethnic groups</a:t>
            </a:r>
          </a:p>
          <a:p>
            <a:endParaRPr lang="en-US" dirty="0">
              <a:solidFill>
                <a:srgbClr val="FFFFD7"/>
              </a:solidFill>
            </a:endParaRPr>
          </a:p>
          <a:p>
            <a:r>
              <a:rPr lang="en-US" dirty="0" smtClean="0">
                <a:solidFill>
                  <a:srgbClr val="FFFFD7"/>
                </a:solidFill>
              </a:rPr>
              <a:t>No modulatory effect of </a:t>
            </a:r>
            <a:r>
              <a:rPr lang="en-US" dirty="0" smtClean="0">
                <a:solidFill>
                  <a:srgbClr val="FFFFD7"/>
                </a:solidFill>
              </a:rPr>
              <a:t>urbanization</a:t>
            </a:r>
            <a:endParaRPr lang="en-US" dirty="0" smtClean="0">
              <a:solidFill>
                <a:srgbClr val="FFFFD7"/>
              </a:solidFill>
            </a:endParaRPr>
          </a:p>
          <a:p>
            <a:endParaRPr lang="en-US" dirty="0">
              <a:solidFill>
                <a:srgbClr val="FFFFD7"/>
              </a:solidFill>
            </a:endParaRPr>
          </a:p>
          <a:p>
            <a:r>
              <a:rPr lang="en-US" dirty="0" smtClean="0">
                <a:solidFill>
                  <a:srgbClr val="FFFFD7"/>
                </a:solidFill>
              </a:rPr>
              <a:t>Possibly environmental factors</a:t>
            </a:r>
            <a:endParaRPr lang="en-US" dirty="0">
              <a:solidFill>
                <a:srgbClr val="FFFFD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33800" y="4531966"/>
            <a:ext cx="342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†</a:t>
            </a:r>
            <a:endParaRPr lang="en-US" sz="900" dirty="0"/>
          </a:p>
        </p:txBody>
      </p:sp>
      <p:sp>
        <p:nvSpPr>
          <p:cNvPr id="8" name="TextBox 7"/>
          <p:cNvSpPr txBox="1"/>
          <p:nvPr/>
        </p:nvSpPr>
        <p:spPr>
          <a:xfrm>
            <a:off x="288636" y="343349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[WI]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7" y="228600"/>
            <a:ext cx="625144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88636" y="228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[CR]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91400" y="253877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[MN]  -  X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91400" y="762000"/>
            <a:ext cx="160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[SA]</a:t>
            </a:r>
          </a:p>
          <a:p>
            <a:r>
              <a:rPr lang="en-US" sz="1600" dirty="0" smtClean="0">
                <a:solidFill>
                  <a:schemeClr val="accent6"/>
                </a:solidFill>
              </a:rPr>
              <a:t>0-4 yr       15.9%</a:t>
            </a:r>
          </a:p>
          <a:p>
            <a:r>
              <a:rPr lang="en-US" sz="1600" dirty="0" smtClean="0">
                <a:solidFill>
                  <a:schemeClr val="accent6"/>
                </a:solidFill>
              </a:rPr>
              <a:t>5-9 yr       31.5%</a:t>
            </a:r>
          </a:p>
          <a:p>
            <a:r>
              <a:rPr lang="en-US" sz="1600" dirty="0" smtClean="0">
                <a:solidFill>
                  <a:schemeClr val="accent6"/>
                </a:solidFill>
              </a:rPr>
              <a:t>10-14 yr   52.6%</a:t>
            </a:r>
            <a:endParaRPr lang="en-US" sz="1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1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02496" y="5502039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[CR]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46161" y="5489164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[MN]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696" y="3962400"/>
            <a:ext cx="1486731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496" y="3948030"/>
            <a:ext cx="14954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17703" y="5502039"/>
            <a:ext cx="594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[SA]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719" y="3962400"/>
            <a:ext cx="14859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139372" y="5489164"/>
            <a:ext cx="594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[WI]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206" y="3924300"/>
            <a:ext cx="14859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5896" y="3432971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D7"/>
                </a:solidFill>
              </a:rPr>
              <a:t>Distribution by Gender</a:t>
            </a:r>
            <a:endParaRPr lang="en-US" dirty="0">
              <a:solidFill>
                <a:srgbClr val="FFFFD7"/>
              </a:solidFill>
            </a:endParaRPr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38499"/>
            <a:ext cx="4972465" cy="198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81000" y="3048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D7"/>
                </a:solidFill>
              </a:rPr>
              <a:t>Percent of IBD – CD, UC, IC</a:t>
            </a:r>
            <a:endParaRPr lang="en-US" dirty="0">
              <a:solidFill>
                <a:srgbClr val="FFFF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40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8018" y="304800"/>
            <a:ext cx="7848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Ileal inflammation can be backwash ileitis (&lt;10 cm involved, </a:t>
            </a:r>
          </a:p>
          <a:p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no thickening, no stenosis of ICV, no granulomas ).</a:t>
            </a:r>
          </a:p>
          <a:p>
            <a:endParaRPr lang="en-US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Upper GI involvement in up to 30% of CD.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Upper GI findings (granulomas in stomach) may compel a diagnosis  change from a previous lower GI study.</a:t>
            </a:r>
          </a:p>
          <a:p>
            <a:endParaRPr lang="en-US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Reflux and H pylori do happen in context of IBD.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“Focal Enhanced Gastritis” (perifoveolar or periglandular mononuclear or</a:t>
            </a:r>
          </a:p>
          <a:p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neutrophilic infiltrates) favor CD over UC:  CD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(52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%)/UC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(8%)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*;</a:t>
            </a:r>
          </a:p>
          <a:p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CD (43%)/UC (12%)/Cntrl (19%)</a:t>
            </a:r>
            <a:r>
              <a:rPr lang="en-US" dirty="0" smtClean="0">
                <a:solidFill>
                  <a:srgbClr val="FFFFD7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†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 CD (65.1%)/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UC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(20.8%)/ Ctrl</a:t>
            </a:r>
          </a:p>
          <a:p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(2.3%)/ HP(2.6%) </a:t>
            </a:r>
            <a:r>
              <a:rPr lang="en-US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‡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P. S. </a:t>
            </a:r>
            <a:r>
              <a:rPr lang="en-US" sz="1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Kundhal</a:t>
            </a:r>
            <a:r>
              <a:rPr lang="en-US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“Gastral Antral Biopsy in the Differentiation </a:t>
            </a:r>
            <a:r>
              <a:rPr lang="en-US" sz="1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Pediatric Colitides</a:t>
            </a:r>
            <a:r>
              <a:rPr lang="en-US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”, Am J</a:t>
            </a:r>
          </a:p>
          <a:p>
            <a:r>
              <a:rPr lang="en-US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Gastroenterol 2003;98:557–561. © </a:t>
            </a:r>
            <a:r>
              <a:rPr lang="en-US" sz="1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2003</a:t>
            </a:r>
          </a:p>
          <a:p>
            <a:endParaRPr lang="en-US" sz="1400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400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† Fabrizio Parente, M.D., “Focal Gastric </a:t>
            </a:r>
            <a:r>
              <a:rPr lang="en-US" sz="1400" dirty="0" smtClean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Inflammatory Infiltrates </a:t>
            </a:r>
            <a:r>
              <a:rPr lang="en-US" sz="1400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 Inflammatory Bowel Diseases:</a:t>
            </a:r>
          </a:p>
          <a:p>
            <a:r>
              <a:rPr lang="en-US" sz="1400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Prevalence, </a:t>
            </a:r>
            <a:r>
              <a:rPr lang="en-US" sz="1400" dirty="0" smtClean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Immunohistochemical Characteristics</a:t>
            </a:r>
            <a:r>
              <a:rPr lang="en-US" sz="1400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and Diagnostic Role”, Am </a:t>
            </a:r>
            <a:r>
              <a:rPr lang="en-US" sz="1400" dirty="0" smtClean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J Gastroenterol </a:t>
            </a:r>
            <a:r>
              <a:rPr lang="en-US" sz="1400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2000;95:705–711. © 2000</a:t>
            </a:r>
          </a:p>
          <a:p>
            <a:endParaRPr lang="en-US" sz="1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400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‡F. Sharif, “Focally Enhanced Gastritis in Children </a:t>
            </a:r>
            <a:r>
              <a:rPr lang="en-US" sz="1400" dirty="0" smtClean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With Crohn’s </a:t>
            </a:r>
            <a:r>
              <a:rPr lang="en-US" sz="1400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Disease and Ulcerative </a:t>
            </a:r>
            <a:r>
              <a:rPr lang="en-US" sz="1400" dirty="0" smtClean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Colitis</a:t>
            </a:r>
            <a:r>
              <a:rPr lang="en-US" sz="1400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”, Am J</a:t>
            </a:r>
          </a:p>
          <a:p>
            <a:r>
              <a:rPr lang="en-US" sz="1400" dirty="0">
                <a:solidFill>
                  <a:srgbClr val="FFFFD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Gastroenterol 2002;97:1415–1420. © 2002</a:t>
            </a:r>
            <a:endParaRPr lang="en-US" sz="1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66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457200"/>
            <a:ext cx="7924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Superficial inflammation in the appendix (cryptitis and crypt abscesses)</a:t>
            </a:r>
          </a:p>
          <a:p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and no transmural inflammation, sometimes in UC.</a:t>
            </a:r>
          </a:p>
          <a:p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not overcall loose or mucin granulomas as CD.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Tuberculous granulomas tend to be multiple, large, caseous.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Yersina, Schistosomes, CGD other considerations.</a:t>
            </a:r>
          </a:p>
          <a:p>
            <a:endParaRPr lang="en-US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Marked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reduction in plasma cells – possible immune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deficiency.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 Absence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goblet or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Paneth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cells –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autoimmune.</a:t>
            </a: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19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643" y="533400"/>
            <a:ext cx="8991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 Luquette, M.D.</a:t>
            </a:r>
          </a:p>
          <a:p>
            <a:pPr algn="ctr"/>
            <a:endParaRPr lang="en-US" sz="32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 of Minnesota, USA</a:t>
            </a:r>
          </a:p>
          <a:p>
            <a:pPr algn="ctr"/>
            <a:endParaRPr lang="en-US" sz="2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LUQUE007@umn.edu</a:t>
            </a:r>
          </a:p>
          <a:p>
            <a:pPr algn="ctr"/>
            <a:endParaRPr lang="en-US" sz="2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Lectures at: </a:t>
            </a:r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IBDregistry.net</a:t>
            </a:r>
            <a:endParaRPr lang="en-US" sz="2400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Thanks to:</a:t>
            </a:r>
          </a:p>
          <a:p>
            <a:pPr algn="ctr"/>
            <a:r>
              <a:rPr lang="en-US" sz="28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Boris Sudel, M.D.</a:t>
            </a:r>
          </a:p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Pediatric Gastroenterologist</a:t>
            </a:r>
          </a:p>
          <a:p>
            <a:pPr algn="ctr"/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Director </a:t>
            </a: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Inflammatory Bowel Disease Center </a:t>
            </a: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</a:t>
            </a:r>
            <a:r>
              <a:rPr lang="en-US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 of Minnesota Children’s Hospital </a:t>
            </a:r>
          </a:p>
        </p:txBody>
      </p:sp>
      <p:pic>
        <p:nvPicPr>
          <p:cNvPr id="3074" name="Picture 2" descr="https://lh4.googleusercontent.com/proxy/wj0JeH958jObRZJVrHheF0JOtfBIkIsE8ta2a6Q0AaTqfscec_IIkNRCSZ_dXikx8u6iaVBJm8A9egM4BuJ_BTEaRRvTe225dZLTcdZlXQGdyFNfw28fOTv2IIGJywgO62VQrxENs4H_fvsfMll5Zi4c5CvG_Q=w127-h160-k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1225070" cy="154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23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84512"/>
            <a:ext cx="73914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from several contemporary studies will referenced in this presentation and compared. For simplicity, an abbreviation is assigned to each and will be listed in brackets.</a:t>
            </a:r>
          </a:p>
          <a:p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[CR] </a:t>
            </a:r>
            <a:r>
              <a:rPr lang="de-DE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CEDATA-GPGE registry:</a:t>
            </a:r>
            <a:endParaRPr lang="en-US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Buderus S, Scholz D, Behrens R, et al. for the CEDATA-GPGE study group: Inflammatory bowel disease in pediatric patients—characteristics of newly diagnosed patients from the CEDATA-GPGE registry. Dtsch Arztebl Int </a:t>
            </a:r>
            <a:r>
              <a:rPr lang="de-DE" sz="14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2015</a:t>
            </a:r>
            <a:r>
              <a:rPr lang="de-DE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112:</a:t>
            </a:r>
          </a:p>
          <a:p>
            <a:r>
              <a:rPr lang="de-DE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121–7</a:t>
            </a:r>
            <a:r>
              <a:rPr lang="de-DE" sz="1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de-DE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[MN] Multi-National:</a:t>
            </a:r>
          </a:p>
          <a:p>
            <a:r>
              <a:rPr lang="en-US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Isabelle Cleynen et al, “Inherited determinants of Crohn’s disease and ulcerative colitis phenotypes: a genetic association”, </a:t>
            </a:r>
            <a:r>
              <a:rPr lang="nl-NL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Lancet </a:t>
            </a:r>
            <a:r>
              <a:rPr lang="nl-NL" sz="14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</a:t>
            </a:r>
            <a:r>
              <a:rPr lang="nl-NL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387: 156–67.</a:t>
            </a:r>
            <a:endParaRPr lang="en-US" sz="1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de-DE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[SA] Saudi Arabia:</a:t>
            </a:r>
          </a:p>
          <a:p>
            <a:r>
              <a:rPr lang="en-US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Mouzan </a:t>
            </a:r>
            <a:r>
              <a:rPr lang="en-US" sz="1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MI, et al, “Incidence </a:t>
            </a:r>
            <a:r>
              <a:rPr lang="en-US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pediatric inflammatory bowel disease in Saudi Arabia: a multicenter national </a:t>
            </a:r>
            <a:r>
              <a:rPr lang="en-US" sz="1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study”, </a:t>
            </a:r>
            <a:r>
              <a:rPr lang="de-DE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Inflamm Bowel Dis. </a:t>
            </a:r>
            <a:r>
              <a:rPr lang="de-DE" sz="14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2014</a:t>
            </a:r>
            <a:r>
              <a:rPr lang="de-DE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Jun;20(6):1085-90</a:t>
            </a:r>
            <a:r>
              <a:rPr lang="de-DE" sz="1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de-DE" sz="16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[WI] Wisconsin, a state in the USA:</a:t>
            </a:r>
          </a:p>
          <a:p>
            <a:r>
              <a:rPr lang="en-US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Kugathasan et al, “Epidemiologic and clinical characteristics of children with newly diagnosed inflammatory bowel disease in Wisconsin : a state wide population-based study” , J Pediatr 143(4):525-531 (</a:t>
            </a:r>
            <a:r>
              <a:rPr lang="en-US" sz="14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2003</a:t>
            </a:r>
            <a:r>
              <a:rPr lang="en-US" sz="14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  <a:endParaRPr lang="en-US" sz="1400" dirty="0">
              <a:solidFill>
                <a:srgbClr val="FFFF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84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17459"/>
              </p:ext>
            </p:extLst>
          </p:nvPr>
        </p:nvGraphicFramePr>
        <p:xfrm>
          <a:off x="152400" y="838201"/>
          <a:ext cx="8839202" cy="3352799"/>
        </p:xfrm>
        <a:graphic>
          <a:graphicData uri="http://schemas.openxmlformats.org/drawingml/2006/table">
            <a:tbl>
              <a:tblPr/>
              <a:tblGrid>
                <a:gridCol w="978070"/>
                <a:gridCol w="1965283"/>
                <a:gridCol w="1965283"/>
                <a:gridCol w="1965283"/>
                <a:gridCol w="1965283"/>
              </a:tblGrid>
              <a:tr h="3600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Item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CR]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[MN]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[SA]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[WI]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01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Abbr for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CEDATA-GPGE registry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Multi-National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Saudi Arabia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Wisconsin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288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Region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Germany and Austria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16 countries in  Europe, North </a:t>
                      </a: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America, and  Australasia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Saudi Arabia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Wisconsin, USA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01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Years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2004-2014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unstated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2003-2007 , 2008-2012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 2000 - Dec 2001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01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Participants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1257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29,838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340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01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Ages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18 years old 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n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&lt;  17 yrs, 17-40 yrs, &gt; 40 yrs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0-14 years old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18 years old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01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Study type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Prospective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Retrospective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Retrospective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Prospective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015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Source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84 hospitals, clinics and practices 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 Registry Centers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 Gastroenterology Centers  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6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academic ,5 community centers 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544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Study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Document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diagnosis and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</a:t>
                      </a:r>
                    </a:p>
                    <a:p>
                      <a:pPr algn="l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treatment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Genetic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Immunochip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genotype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Illumina genotyping platform, 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195,806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polymorphism </a:t>
                      </a: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Population study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Population study</a:t>
                      </a:r>
                    </a:p>
                  </a:txBody>
                  <a:tcPr marL="8525" marR="8525" marT="8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5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524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UC vs Crohn’s, Macroscopic*</a:t>
            </a:r>
            <a:endParaRPr lang="en-US" sz="2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044" y="6274683"/>
            <a:ext cx="89957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Pathology of Pediatric Gastrointestinal and Liver Disease, 2</a:t>
            </a:r>
            <a:r>
              <a:rPr lang="en-US" sz="1100" baseline="300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nd</a:t>
            </a:r>
            <a:r>
              <a:rPr lang="en-US" sz="11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Ed, ©2014. Edited by Pierre Russo, Eduardo D. Rucelli, and David A. Piccoli, </a:t>
            </a:r>
            <a:endParaRPr lang="en-US" sz="11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708571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81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524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UC vs Crohn’s, Microscopic *</a:t>
            </a:r>
            <a:endParaRPr lang="en-US" sz="24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044" y="6274683"/>
            <a:ext cx="89957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Pathology of Pediatric Gastrointestinal and Liver Disease, 2</a:t>
            </a:r>
            <a:r>
              <a:rPr lang="en-US" sz="1100" baseline="300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nd</a:t>
            </a:r>
            <a:r>
              <a:rPr lang="en-US" sz="11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Ed, ©2014. Edited by Pierre Russo, Eduardo D. Rucelli, and David A. Piccoli, </a:t>
            </a:r>
            <a:endParaRPr lang="en-US" sz="11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31486" y="3244334"/>
            <a:ext cx="1881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•Mucus depletion</a:t>
            </a: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4162425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35364"/>
            <a:ext cx="8534400" cy="3342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55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998" y="228600"/>
            <a:ext cx="8652163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Subphenotypes of IBD – by Genetic </a:t>
            </a:r>
            <a:r>
              <a:rPr lang="en-US" sz="2400" u="sng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Studies</a:t>
            </a:r>
            <a:endParaRPr lang="en-US" sz="2400" u="sng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400" u="sng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49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centers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16 countries in Europe, North America, and Australasia</a:t>
            </a:r>
            <a:endParaRPr lang="en-US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29,838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patients (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16,902 - Crohn’s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disease,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12,597 - ulcerative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colitis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studies have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identified 163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susceptibility loci for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inflammatory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bowel disease, mostly shared between Crohn’s disease and ulcerative colitis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“Three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loci (NOD2, MHC, and MST1 3p21) were associated with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subphenotypes</a:t>
            </a:r>
          </a:p>
          <a:p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of 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inflammatory bowel disease, mainly disease location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data support a continuum of disorders within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inflammatory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bowel disease, much better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explained by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groups (ileal Crohn’s disease, colonic Crohn’s disease, and ulcerative colitis) than by Crohn’s disease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ulcerative </a:t>
            </a:r>
            <a:r>
              <a:rPr lang="en-US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colitis as currently </a:t>
            </a:r>
            <a:r>
              <a:rPr lang="en-US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defined.”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Isabelle Cleynen et al, “Inherited determinants of Crohn’s disease and ulcerative colitis phenotypes: a genetic association”, </a:t>
            </a:r>
            <a:r>
              <a:rPr lang="nl-NL" sz="16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Lancet 2016; 387: </a:t>
            </a:r>
            <a:r>
              <a:rPr lang="nl-NL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156–67.</a:t>
            </a:r>
            <a:endParaRPr lang="en-US" sz="16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76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304800"/>
            <a:ext cx="881062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6687" y="5334000"/>
            <a:ext cx="88106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163 susceptibility loci used to make a risk score (negative favors UC, positive favors CD)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000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Scores predicted disease location along a continuum.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en-US" sz="1200" dirty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Isabelle Cleynen et al</a:t>
            </a:r>
            <a:endParaRPr lang="en-US" sz="1200" dirty="0" smtClean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solidFill>
                <a:srgbClr val="FFFF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02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044" y="6215390"/>
            <a:ext cx="89195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1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Pathology of Pediatric Gastrointestinal and Liver Disease, 2</a:t>
            </a:r>
            <a:r>
              <a:rPr lang="en-US" sz="1100" baseline="300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nd</a:t>
            </a:r>
            <a:r>
              <a:rPr lang="en-US" sz="1100" dirty="0" smtClean="0">
                <a:solidFill>
                  <a:srgbClr val="FFFFD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Ed, ©2014. Edited by Pierre Russo, Eduardo D. Rucelli, and David A. Piccoli</a:t>
            </a:r>
            <a:endParaRPr lang="en-US" sz="1100" dirty="0">
              <a:solidFill>
                <a:srgbClr val="FFFFD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44" y="609600"/>
            <a:ext cx="907195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D7"/>
                </a:solidFill>
              </a:rPr>
              <a:t>Etiology not understood well -  Inappropriate immune response (microbial or food) in genetically </a:t>
            </a:r>
            <a:r>
              <a:rPr lang="en-US" dirty="0" smtClean="0">
                <a:solidFill>
                  <a:srgbClr val="FFFFD7"/>
                </a:solidFill>
              </a:rPr>
              <a:t>susceptible </a:t>
            </a:r>
            <a:r>
              <a:rPr lang="en-US" dirty="0" smtClean="0">
                <a:solidFill>
                  <a:srgbClr val="FFFFD7"/>
                </a:solidFill>
              </a:rPr>
              <a:t>host.</a:t>
            </a:r>
          </a:p>
          <a:p>
            <a:r>
              <a:rPr lang="en-US" dirty="0">
                <a:solidFill>
                  <a:srgbClr val="FFFFD7"/>
                </a:solidFill>
              </a:rPr>
              <a:t> </a:t>
            </a:r>
            <a:r>
              <a:rPr lang="en-US" dirty="0" smtClean="0">
                <a:solidFill>
                  <a:srgbClr val="FFFFD7"/>
                </a:solidFill>
              </a:rPr>
              <a:t> - Proinflammatory cytokines TNF-</a:t>
            </a:r>
            <a:r>
              <a:rPr lang="el-GR" dirty="0" smtClean="0">
                <a:solidFill>
                  <a:srgbClr val="FFFFD7"/>
                </a:solidFill>
                <a:latin typeface="Calibri"/>
              </a:rPr>
              <a:t>α</a:t>
            </a:r>
            <a:r>
              <a:rPr lang="en-US" dirty="0" smtClean="0">
                <a:solidFill>
                  <a:srgbClr val="FFFFD7"/>
                </a:solidFill>
                <a:latin typeface="Calibri"/>
              </a:rPr>
              <a:t>, IL-1</a:t>
            </a:r>
            <a:r>
              <a:rPr lang="el-GR" dirty="0" smtClean="0">
                <a:solidFill>
                  <a:srgbClr val="FFFFD7"/>
                </a:solidFill>
                <a:latin typeface="Calibri"/>
              </a:rPr>
              <a:t>β</a:t>
            </a:r>
            <a:r>
              <a:rPr lang="en-US" dirty="0" smtClean="0">
                <a:solidFill>
                  <a:srgbClr val="FFFFD7"/>
                </a:solidFill>
                <a:latin typeface="Calibri"/>
              </a:rPr>
              <a:t>, Inf-</a:t>
            </a:r>
            <a:r>
              <a:rPr lang="el-GR" dirty="0" smtClean="0">
                <a:solidFill>
                  <a:srgbClr val="FFFFD7"/>
                </a:solidFill>
                <a:latin typeface="Calibri"/>
              </a:rPr>
              <a:t>γ</a:t>
            </a:r>
            <a:r>
              <a:rPr lang="en-US" dirty="0" smtClean="0">
                <a:solidFill>
                  <a:srgbClr val="FFFFD7"/>
                </a:solidFill>
                <a:latin typeface="Calibri"/>
              </a:rPr>
              <a:t>, and IL-23 / IL17A pathway.</a:t>
            </a:r>
          </a:p>
          <a:p>
            <a:r>
              <a:rPr lang="en-US" dirty="0">
                <a:solidFill>
                  <a:srgbClr val="FFFFD7"/>
                </a:solidFill>
                <a:latin typeface="Calibri"/>
              </a:rPr>
              <a:t> </a:t>
            </a:r>
            <a:r>
              <a:rPr lang="en-US" dirty="0" smtClean="0">
                <a:solidFill>
                  <a:srgbClr val="FFFFD7"/>
                </a:solidFill>
                <a:latin typeface="Calibri"/>
              </a:rPr>
              <a:t> - Anti-Inflammatory cytokines, Dysfunction of IL-10 and its receptor.</a:t>
            </a:r>
            <a:endParaRPr lang="en-US" dirty="0" smtClean="0">
              <a:solidFill>
                <a:srgbClr val="FFFFD7"/>
              </a:solidFill>
            </a:endParaRPr>
          </a:p>
          <a:p>
            <a:endParaRPr lang="en-US" dirty="0">
              <a:solidFill>
                <a:srgbClr val="FFFFD7"/>
              </a:solidFill>
            </a:endParaRPr>
          </a:p>
          <a:p>
            <a:r>
              <a:rPr lang="en-US" dirty="0" smtClean="0">
                <a:solidFill>
                  <a:srgbClr val="FFFFD7"/>
                </a:solidFill>
              </a:rPr>
              <a:t>More common in industrialized societies, possibly from a less educated gut immune system.</a:t>
            </a:r>
          </a:p>
          <a:p>
            <a:endParaRPr lang="en-US" dirty="0">
              <a:solidFill>
                <a:srgbClr val="FFFFD7"/>
              </a:solidFill>
            </a:endParaRPr>
          </a:p>
          <a:p>
            <a:r>
              <a:rPr lang="en-US" dirty="0" smtClean="0">
                <a:solidFill>
                  <a:srgbClr val="FFFFD7"/>
                </a:solidFill>
              </a:rPr>
              <a:t>Incidence of IBD in first degree relatives:</a:t>
            </a:r>
          </a:p>
          <a:p>
            <a:r>
              <a:rPr lang="en-US" dirty="0">
                <a:solidFill>
                  <a:srgbClr val="FFFFD7"/>
                </a:solidFill>
              </a:rPr>
              <a:t> </a:t>
            </a:r>
            <a:r>
              <a:rPr lang="en-US" dirty="0" smtClean="0">
                <a:solidFill>
                  <a:srgbClr val="FFFFD7"/>
                </a:solidFill>
              </a:rPr>
              <a:t> -  in patients &lt; 5 yrs old = 56%</a:t>
            </a:r>
          </a:p>
          <a:p>
            <a:r>
              <a:rPr lang="en-US" dirty="0">
                <a:solidFill>
                  <a:srgbClr val="FFFFD7"/>
                </a:solidFill>
              </a:rPr>
              <a:t> -  in patients </a:t>
            </a:r>
            <a:r>
              <a:rPr lang="en-US" dirty="0" smtClean="0">
                <a:solidFill>
                  <a:srgbClr val="FFFFD7"/>
                </a:solidFill>
              </a:rPr>
              <a:t>&lt; </a:t>
            </a:r>
            <a:r>
              <a:rPr lang="en-US" dirty="0" smtClean="0">
                <a:solidFill>
                  <a:srgbClr val="FFFFD7"/>
                </a:solidFill>
              </a:rPr>
              <a:t>20 yrs </a:t>
            </a:r>
            <a:r>
              <a:rPr lang="en-US" dirty="0">
                <a:solidFill>
                  <a:srgbClr val="FFFFD7"/>
                </a:solidFill>
              </a:rPr>
              <a:t>old = </a:t>
            </a:r>
            <a:r>
              <a:rPr lang="en-US" dirty="0" smtClean="0">
                <a:solidFill>
                  <a:srgbClr val="FFFFD7"/>
                </a:solidFill>
              </a:rPr>
              <a:t>30%</a:t>
            </a:r>
            <a:endParaRPr lang="en-US" dirty="0">
              <a:solidFill>
                <a:srgbClr val="FFFFD7"/>
              </a:solidFill>
            </a:endParaRPr>
          </a:p>
          <a:p>
            <a:endParaRPr lang="en-US" dirty="0" smtClean="0">
              <a:solidFill>
                <a:srgbClr val="FFFFD7"/>
              </a:solidFill>
            </a:endParaRPr>
          </a:p>
          <a:p>
            <a:r>
              <a:rPr lang="en-US" dirty="0" smtClean="0">
                <a:solidFill>
                  <a:srgbClr val="FFFFD7"/>
                </a:solidFill>
              </a:rPr>
              <a:t>25-35% of IBD patients have </a:t>
            </a:r>
            <a:r>
              <a:rPr lang="en-US" dirty="0" smtClean="0">
                <a:solidFill>
                  <a:srgbClr val="FFFFD7"/>
                </a:solidFill>
              </a:rPr>
              <a:t>extraintestinal </a:t>
            </a:r>
            <a:r>
              <a:rPr lang="en-US" dirty="0" smtClean="0">
                <a:solidFill>
                  <a:srgbClr val="FFFFD7"/>
                </a:solidFill>
              </a:rPr>
              <a:t>disease:</a:t>
            </a:r>
          </a:p>
          <a:p>
            <a:r>
              <a:rPr lang="en-US" dirty="0">
                <a:solidFill>
                  <a:srgbClr val="FFFFD7"/>
                </a:solidFill>
              </a:rPr>
              <a:t> </a:t>
            </a:r>
            <a:r>
              <a:rPr lang="en-US" dirty="0" smtClean="0">
                <a:solidFill>
                  <a:srgbClr val="FFFFD7"/>
                </a:solidFill>
              </a:rPr>
              <a:t>- arthritis (7-25%), transient, nondeforming synovitis, </a:t>
            </a:r>
            <a:r>
              <a:rPr lang="en-US" dirty="0" smtClean="0">
                <a:solidFill>
                  <a:srgbClr val="FFFFD7"/>
                </a:solidFill>
              </a:rPr>
              <a:t>asymmetric, </a:t>
            </a:r>
            <a:r>
              <a:rPr lang="en-US" dirty="0" smtClean="0">
                <a:solidFill>
                  <a:srgbClr val="FFFFD7"/>
                </a:solidFill>
              </a:rPr>
              <a:t>common in knees</a:t>
            </a:r>
          </a:p>
          <a:p>
            <a:r>
              <a:rPr lang="en-US" dirty="0">
                <a:solidFill>
                  <a:srgbClr val="FFFFD7"/>
                </a:solidFill>
              </a:rPr>
              <a:t> </a:t>
            </a:r>
            <a:r>
              <a:rPr lang="en-US" dirty="0" smtClean="0">
                <a:solidFill>
                  <a:srgbClr val="FFFFD7"/>
                </a:solidFill>
              </a:rPr>
              <a:t>- </a:t>
            </a:r>
            <a:r>
              <a:rPr lang="en-US" dirty="0" smtClean="0">
                <a:solidFill>
                  <a:srgbClr val="FFFFD7"/>
                </a:solidFill>
              </a:rPr>
              <a:t>ankylosing </a:t>
            </a:r>
            <a:r>
              <a:rPr lang="en-US" dirty="0" smtClean="0">
                <a:solidFill>
                  <a:srgbClr val="FFFFD7"/>
                </a:solidFill>
              </a:rPr>
              <a:t>spondylitis (2-6%), HLA-B27</a:t>
            </a:r>
          </a:p>
          <a:p>
            <a:r>
              <a:rPr lang="en-US" dirty="0">
                <a:solidFill>
                  <a:srgbClr val="FFFFD7"/>
                </a:solidFill>
              </a:rPr>
              <a:t> </a:t>
            </a:r>
            <a:r>
              <a:rPr lang="en-US" dirty="0" smtClean="0">
                <a:solidFill>
                  <a:srgbClr val="FFFFD7"/>
                </a:solidFill>
              </a:rPr>
              <a:t>- erythema nodosum (3% pediatric CD when active, anterior legs)</a:t>
            </a:r>
          </a:p>
          <a:p>
            <a:r>
              <a:rPr lang="en-US" dirty="0">
                <a:solidFill>
                  <a:srgbClr val="FFFFD7"/>
                </a:solidFill>
              </a:rPr>
              <a:t> </a:t>
            </a:r>
            <a:r>
              <a:rPr lang="en-US" dirty="0" smtClean="0">
                <a:solidFill>
                  <a:srgbClr val="FFFFD7"/>
                </a:solidFill>
              </a:rPr>
              <a:t>- pyoderma gangrenosum (&lt; 1%, </a:t>
            </a:r>
            <a:r>
              <a:rPr lang="en-US" dirty="0" smtClean="0">
                <a:solidFill>
                  <a:srgbClr val="FFFFD7"/>
                </a:solidFill>
              </a:rPr>
              <a:t>indolent </a:t>
            </a:r>
            <a:r>
              <a:rPr lang="en-US" dirty="0" smtClean="0">
                <a:solidFill>
                  <a:srgbClr val="FFFFD7"/>
                </a:solidFill>
              </a:rPr>
              <a:t>chronic ulcer, can be in remission)</a:t>
            </a:r>
          </a:p>
          <a:p>
            <a:endParaRPr lang="en-US" dirty="0">
              <a:solidFill>
                <a:srgbClr val="FFFF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58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1669</Words>
  <Application>Microsoft Office PowerPoint</Application>
  <PresentationFormat>On-screen Show (4:3)</PresentationFormat>
  <Paragraphs>231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Owner</dc:creator>
  <cp:lastModifiedBy>Owner</cp:lastModifiedBy>
  <cp:revision>80</cp:revision>
  <dcterms:created xsi:type="dcterms:W3CDTF">2017-01-30T21:52:05Z</dcterms:created>
  <dcterms:modified xsi:type="dcterms:W3CDTF">2017-12-07T12:12:20Z</dcterms:modified>
</cp:coreProperties>
</file>