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notesMasterIdLst>
    <p:notesMasterId r:id="rId36"/>
  </p:notesMasterIdLst>
  <p:sldIdLst>
    <p:sldId id="316" r:id="rId2"/>
    <p:sldId id="267" r:id="rId3"/>
    <p:sldId id="315" r:id="rId4"/>
    <p:sldId id="268" r:id="rId5"/>
    <p:sldId id="283" r:id="rId6"/>
    <p:sldId id="285" r:id="rId7"/>
    <p:sldId id="289" r:id="rId8"/>
    <p:sldId id="317" r:id="rId9"/>
    <p:sldId id="318" r:id="rId10"/>
    <p:sldId id="291" r:id="rId11"/>
    <p:sldId id="306" r:id="rId12"/>
    <p:sldId id="307" r:id="rId13"/>
    <p:sldId id="322" r:id="rId14"/>
    <p:sldId id="308" r:id="rId15"/>
    <p:sldId id="305" r:id="rId16"/>
    <p:sldId id="309" r:id="rId17"/>
    <p:sldId id="286" r:id="rId18"/>
    <p:sldId id="287" r:id="rId19"/>
    <p:sldId id="288" r:id="rId20"/>
    <p:sldId id="329" r:id="rId21"/>
    <p:sldId id="304" r:id="rId22"/>
    <p:sldId id="303" r:id="rId23"/>
    <p:sldId id="310" r:id="rId24"/>
    <p:sldId id="311" r:id="rId25"/>
    <p:sldId id="312" r:id="rId26"/>
    <p:sldId id="284" r:id="rId27"/>
    <p:sldId id="292" r:id="rId28"/>
    <p:sldId id="302" r:id="rId29"/>
    <p:sldId id="314" r:id="rId30"/>
    <p:sldId id="327" r:id="rId31"/>
    <p:sldId id="328" r:id="rId32"/>
    <p:sldId id="293" r:id="rId33"/>
    <p:sldId id="326" r:id="rId34"/>
    <p:sldId id="324" r:id="rId35"/>
  </p:sldIdLst>
  <p:sldSz cx="9144000" cy="6858000" type="screen4x3"/>
  <p:notesSz cx="6858000" cy="9144000"/>
  <p:photoAlbum layout="1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4" autoAdjust="0"/>
    <p:restoredTop sz="93962" autoAdjust="0"/>
  </p:normalViewPr>
  <p:slideViewPr>
    <p:cSldViewPr snapToGrid="0">
      <p:cViewPr varScale="1">
        <p:scale>
          <a:sx n="63" d="100"/>
          <a:sy n="63" d="100"/>
        </p:scale>
        <p:origin x="89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757545931758525E-2"/>
          <c:y val="0.14489074803149607"/>
          <c:w val="0.54715616797900257"/>
          <c:h val="0.8207342519685039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Acute Leukemia</c:v>
                </c:pt>
              </c:strCache>
            </c:strRef>
          </c:tx>
          <c:spPr>
            <a:ln w="25400">
              <a:solidFill>
                <a:schemeClr val="tx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       &lt; 5 Years </c:v>
                </c:pt>
                <c:pt idx="1">
                  <c:v>  05-09 Years</c:v>
                </c:pt>
                <c:pt idx="2">
                  <c:v>  10-14 Years</c:v>
                </c:pt>
                <c:pt idx="3">
                  <c:v>15-19 Years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</c:v>
                </c:pt>
                <c:pt idx="1">
                  <c:v>32</c:v>
                </c:pt>
                <c:pt idx="2">
                  <c:v>21</c:v>
                </c:pt>
                <c:pt idx="3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F2B-4CBC-BC5C-C6CF9301189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Lymphoma</c:v>
                </c:pt>
              </c:strCache>
            </c:strRef>
          </c:tx>
          <c:spPr>
            <a:ln w="25400">
              <a:solidFill>
                <a:schemeClr val="tx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       &lt; 5 Years </c:v>
                </c:pt>
                <c:pt idx="1">
                  <c:v>  05-09 Years</c:v>
                </c:pt>
                <c:pt idx="2">
                  <c:v>  10-14 Years</c:v>
                </c:pt>
                <c:pt idx="3">
                  <c:v>15-19 Years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</c:v>
                </c:pt>
                <c:pt idx="1">
                  <c:v>12</c:v>
                </c:pt>
                <c:pt idx="2">
                  <c:v>21</c:v>
                </c:pt>
                <c:pt idx="3">
                  <c:v>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F2B-4CBC-BC5C-C6CF9301189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Brain-CNS</c:v>
                </c:pt>
              </c:strCache>
            </c:strRef>
          </c:tx>
          <c:spPr>
            <a:ln w="25400">
              <a:solidFill>
                <a:schemeClr val="tx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       &lt; 5 Years </c:v>
                </c:pt>
                <c:pt idx="1">
                  <c:v>  05-09 Years</c:v>
                </c:pt>
                <c:pt idx="2">
                  <c:v>  10-14 Years</c:v>
                </c:pt>
                <c:pt idx="3">
                  <c:v>15-19 Years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17</c:v>
                </c:pt>
                <c:pt idx="1">
                  <c:v>28</c:v>
                </c:pt>
                <c:pt idx="2">
                  <c:v>21</c:v>
                </c:pt>
                <c:pt idx="3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F2B-4CBC-BC5C-C6CF9301189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Sympathetic NS</c:v>
                </c:pt>
              </c:strCache>
            </c:strRef>
          </c:tx>
          <c:spPr>
            <a:gradFill flip="none" rotWithShape="1">
              <a:gsLst>
                <a:gs pos="96000">
                  <a:srgbClr val="FFCCFF"/>
                </a:gs>
                <a:gs pos="3000">
                  <a:srgbClr val="800000"/>
                </a:gs>
              </a:gsLst>
              <a:path path="rect">
                <a:fillToRect l="50000" t="50000" r="50000" b="50000"/>
              </a:path>
              <a:tileRect/>
            </a:gradFill>
            <a:ln w="25400">
              <a:solidFill>
                <a:schemeClr val="tx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       &lt; 5 Years </c:v>
                </c:pt>
                <c:pt idx="1">
                  <c:v>  05-09 Years</c:v>
                </c:pt>
                <c:pt idx="2">
                  <c:v>  10-14 Years</c:v>
                </c:pt>
                <c:pt idx="3">
                  <c:v>15-19 Years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15</c:v>
                </c:pt>
                <c:pt idx="1">
                  <c:v>3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F2B-4CBC-BC5C-C6CF9301189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Kidney</c:v>
                </c:pt>
              </c:strCache>
            </c:strRef>
          </c:tx>
          <c:spPr>
            <a:gradFill>
              <a:gsLst>
                <a:gs pos="96000">
                  <a:schemeClr val="accent4">
                    <a:lumMod val="40000"/>
                    <a:lumOff val="60000"/>
                  </a:schemeClr>
                </a:gs>
                <a:gs pos="3000">
                  <a:schemeClr val="tx2">
                    <a:lumMod val="50000"/>
                  </a:schemeClr>
                </a:gs>
              </a:gsLst>
              <a:path path="rect">
                <a:fillToRect l="50000" t="50000" r="50000" b="50000"/>
              </a:path>
            </a:gradFill>
            <a:ln w="25400">
              <a:solidFill>
                <a:schemeClr val="tx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       &lt; 5 Years </c:v>
                </c:pt>
                <c:pt idx="1">
                  <c:v>  05-09 Years</c:v>
                </c:pt>
                <c:pt idx="2">
                  <c:v>  10-14 Years</c:v>
                </c:pt>
                <c:pt idx="3">
                  <c:v>15-19 Years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10</c:v>
                </c:pt>
                <c:pt idx="1">
                  <c:v>6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F2B-4CBC-BC5C-C6CF9301189C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Eye</c:v>
                </c:pt>
              </c:strCache>
            </c:strRef>
          </c:tx>
          <c:spPr>
            <a:gradFill>
              <a:gsLst>
                <a:gs pos="96000">
                  <a:srgbClr val="FFFF00"/>
                </a:gs>
                <a:gs pos="3000">
                  <a:schemeClr val="accent5">
                    <a:lumMod val="50000"/>
                  </a:schemeClr>
                </a:gs>
              </a:gsLst>
              <a:path path="rect">
                <a:fillToRect l="50000" t="50000" r="50000" b="50000"/>
              </a:path>
            </a:gradFill>
            <a:ln w="25400">
              <a:solidFill>
                <a:schemeClr val="tx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       &lt; 5 Years </c:v>
                </c:pt>
                <c:pt idx="1">
                  <c:v>  05-09 Years</c:v>
                </c:pt>
                <c:pt idx="2">
                  <c:v>  10-14 Years</c:v>
                </c:pt>
                <c:pt idx="3">
                  <c:v>15-19 Years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6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9F2B-4CBC-BC5C-C6CF9301189C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Soft Tissue</c:v>
                </c:pt>
              </c:strCache>
            </c:strRef>
          </c:tx>
          <c:spPr>
            <a:solidFill>
              <a:schemeClr val="tx1"/>
            </a:solidFill>
            <a:ln w="25400">
              <a:solidFill>
                <a:schemeClr val="tx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       &lt; 5 Years </c:v>
                </c:pt>
                <c:pt idx="1">
                  <c:v>  05-09 Years</c:v>
                </c:pt>
                <c:pt idx="2">
                  <c:v>  10-14 Years</c:v>
                </c:pt>
                <c:pt idx="3">
                  <c:v>15-19 Years</c:v>
                </c:pt>
              </c:strCache>
            </c:strRef>
          </c:cat>
          <c:val>
            <c:numRef>
              <c:f>Sheet1!$H$2:$H$5</c:f>
              <c:numCache>
                <c:formatCode>General</c:formatCode>
                <c:ptCount val="4"/>
                <c:pt idx="0">
                  <c:v>5</c:v>
                </c:pt>
                <c:pt idx="1">
                  <c:v>8</c:v>
                </c:pt>
                <c:pt idx="2">
                  <c:v>9</c:v>
                </c:pt>
                <c:pt idx="3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F2B-4CBC-BC5C-C6CF9301189C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rgbClr val="00B050"/>
            </a:solidFill>
            <a:ln w="25400">
              <a:solidFill>
                <a:schemeClr val="tx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       &lt; 5 Years </c:v>
                </c:pt>
                <c:pt idx="1">
                  <c:v>  05-09 Years</c:v>
                </c:pt>
                <c:pt idx="2">
                  <c:v>  10-14 Years</c:v>
                </c:pt>
                <c:pt idx="3">
                  <c:v>15-19 Years</c:v>
                </c:pt>
              </c:strCache>
            </c:strRef>
          </c:cat>
          <c:val>
            <c:numRef>
              <c:f>Sheet1!$I$2:$I$5</c:f>
              <c:numCache>
                <c:formatCode>General</c:formatCode>
                <c:ptCount val="4"/>
                <c:pt idx="0">
                  <c:v>8</c:v>
                </c:pt>
                <c:pt idx="1">
                  <c:v>5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9F2B-4CBC-BC5C-C6CF9301189C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Bone</c:v>
                </c:pt>
              </c:strCache>
            </c:strRef>
          </c:tx>
          <c:spPr>
            <a:solidFill>
              <a:srgbClr val="FF0000"/>
            </a:solidFill>
            <a:ln w="25400">
              <a:solidFill>
                <a:schemeClr val="tx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       &lt; 5 Years </c:v>
                </c:pt>
                <c:pt idx="1">
                  <c:v>  05-09 Years</c:v>
                </c:pt>
                <c:pt idx="2">
                  <c:v>  10-14 Years</c:v>
                </c:pt>
                <c:pt idx="3">
                  <c:v>15-19 Years</c:v>
                </c:pt>
              </c:strCache>
            </c:strRef>
          </c:cat>
          <c:val>
            <c:numRef>
              <c:f>Sheet1!$J$2:$J$5</c:f>
              <c:numCache>
                <c:formatCode>General</c:formatCode>
                <c:ptCount val="4"/>
                <c:pt idx="0">
                  <c:v>0</c:v>
                </c:pt>
                <c:pt idx="1">
                  <c:v>5</c:v>
                </c:pt>
                <c:pt idx="2">
                  <c:v>11</c:v>
                </c:pt>
                <c:pt idx="3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9F2B-4CBC-BC5C-C6CF9301189C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Germ Cell</c:v>
                </c:pt>
              </c:strCache>
            </c:strRef>
          </c:tx>
          <c:spPr>
            <a:pattFill prst="smCheck">
              <a:fgClr>
                <a:schemeClr val="tx2"/>
              </a:fgClr>
              <a:bgClr>
                <a:schemeClr val="bg1"/>
              </a:bgClr>
            </a:pattFill>
            <a:ln w="25400">
              <a:solidFill>
                <a:schemeClr val="tx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       &lt; 5 Years </c:v>
                </c:pt>
                <c:pt idx="1">
                  <c:v>  05-09 Years</c:v>
                </c:pt>
                <c:pt idx="2">
                  <c:v>  10-14 Years</c:v>
                </c:pt>
                <c:pt idx="3">
                  <c:v>15-19 Years</c:v>
                </c:pt>
              </c:strCache>
            </c:strRef>
          </c:cat>
          <c:val>
            <c:numRef>
              <c:f>Sheet1!$K$2:$K$5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5</c:v>
                </c:pt>
                <c:pt idx="3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9F2B-4CBC-BC5C-C6CF9301189C}"/>
            </c:ext>
          </c:extLst>
        </c:ser>
        <c:ser>
          <c:idx val="10"/>
          <c:order val="10"/>
          <c:tx>
            <c:strRef>
              <c:f>Sheet1!$L$1</c:f>
              <c:strCache>
                <c:ptCount val="1"/>
                <c:pt idx="0">
                  <c:v>Carcinoma</c:v>
                </c:pt>
              </c:strCache>
            </c:strRef>
          </c:tx>
          <c:spPr>
            <a:pattFill prst="pct50">
              <a:fgClr>
                <a:schemeClr val="accent2">
                  <a:lumMod val="75000"/>
                </a:schemeClr>
              </a:fgClr>
              <a:bgClr>
                <a:schemeClr val="bg1"/>
              </a:bgClr>
            </a:pattFill>
            <a:ln w="25400">
              <a:solidFill>
                <a:schemeClr val="tx1"/>
              </a:solidFill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       &lt; 5 Years </c:v>
                </c:pt>
                <c:pt idx="1">
                  <c:v>  05-09 Years</c:v>
                </c:pt>
                <c:pt idx="2">
                  <c:v>  10-14 Years</c:v>
                </c:pt>
                <c:pt idx="3">
                  <c:v>15-19 Years</c:v>
                </c:pt>
              </c:strCache>
            </c:strRef>
          </c:cat>
          <c:val>
            <c:numRef>
              <c:f>Sheet1!$L$2:$L$5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9</c:v>
                </c:pt>
                <c:pt idx="3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9F2B-4CBC-BC5C-C6CF930118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3"/>
        <c:overlap val="100"/>
        <c:axId val="315408584"/>
        <c:axId val="315409760"/>
      </c:barChart>
      <c:catAx>
        <c:axId val="31540858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315409760"/>
        <c:crosses val="autoZero"/>
        <c:auto val="1"/>
        <c:lblAlgn val="ctr"/>
        <c:lblOffset val="100"/>
        <c:noMultiLvlLbl val="0"/>
      </c:catAx>
      <c:valAx>
        <c:axId val="315409760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3154085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522120814443654"/>
          <c:y val="0.13163963879515062"/>
          <c:w val="0.17999721625705881"/>
          <c:h val="0.60576818522684661"/>
        </c:manualLayout>
      </c:layout>
      <c:overlay val="0"/>
    </c:legend>
    <c:plotVisOnly val="1"/>
    <c:dispBlanksAs val="gap"/>
    <c:showDLblsOverMax val="0"/>
  </c:chart>
  <c:spPr>
    <a:solidFill>
      <a:srgbClr val="B8C0D6"/>
    </a:solidFill>
    <a:ln w="25400"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D52F4F-6E2C-488D-B3F7-C7770AAC7D4A}" type="datetimeFigureOut">
              <a:rPr lang="en-US" smtClean="0"/>
              <a:t>9/6/2019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6F836-7AD7-4003-A7F2-C7262EFF35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23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6F836-7AD7-4003-A7F2-C7262EFF35C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046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6F836-7AD7-4003-A7F2-C7262EFF35C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993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6F836-7AD7-4003-A7F2-C7262EFF35C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170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6F836-7AD7-4003-A7F2-C7262EFF35C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866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gradFill flip="none" rotWithShape="1">
          <a:gsLst>
            <a:gs pos="98000">
              <a:schemeClr val="tx1"/>
            </a:gs>
            <a:gs pos="100000">
              <a:schemeClr val="accent2">
                <a:lumMod val="40000"/>
                <a:lumOff val="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983" y="6496484"/>
            <a:ext cx="6225939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777" y="6496483"/>
            <a:ext cx="2793206" cy="30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74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40CE3-8F3C-49C5-A2AD-33C2E8DC8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9/6/2019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07CC2-7263-4CE5-9E9B-41F6F3CD72D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334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tiff"/><Relationship Id="rId4" Type="http://schemas.openxmlformats.org/officeDocument/2006/relationships/image" Target="../media/image23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tiff"/><Relationship Id="rId5" Type="http://schemas.openxmlformats.org/officeDocument/2006/relationships/image" Target="../media/image27.tiff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tif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tiff"/><Relationship Id="rId3" Type="http://schemas.openxmlformats.org/officeDocument/2006/relationships/image" Target="../media/image54.tiff"/><Relationship Id="rId7" Type="http://schemas.openxmlformats.org/officeDocument/2006/relationships/image" Target="../media/image58.tiff"/><Relationship Id="rId2" Type="http://schemas.openxmlformats.org/officeDocument/2006/relationships/image" Target="../media/image53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tiff"/><Relationship Id="rId5" Type="http://schemas.openxmlformats.org/officeDocument/2006/relationships/image" Target="../media/image56.tiff"/><Relationship Id="rId4" Type="http://schemas.openxmlformats.org/officeDocument/2006/relationships/image" Target="../media/image55.tiff"/><Relationship Id="rId9" Type="http://schemas.openxmlformats.org/officeDocument/2006/relationships/image" Target="../media/image60.tif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182845"/>
            <a:ext cx="824788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Pediatric Liver Disease</a:t>
            </a:r>
          </a:p>
          <a:p>
            <a:pPr algn="ctr"/>
            <a:endParaRPr lang="en-US" sz="2800" dirty="0" smtClean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28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8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Mark Luquette, M.D.</a:t>
            </a:r>
          </a:p>
          <a:p>
            <a:pPr algn="ctr"/>
            <a:endParaRPr lang="en-US" sz="28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US" sz="2800" dirty="0" smtClean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0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Disclaimer: I have no conflicts of interest, financial interests or  affiliations with any companies that might profit from this presentation.</a:t>
            </a:r>
            <a:endParaRPr lang="en-US" sz="20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95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E863F5D-25CD-4CD3-B195-4492603AA422}"/>
              </a:ext>
            </a:extLst>
          </p:cNvPr>
          <p:cNvSpPr txBox="1"/>
          <p:nvPr/>
        </p:nvSpPr>
        <p:spPr>
          <a:xfrm>
            <a:off x="111840" y="5918025"/>
            <a:ext cx="9032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Infantile Polycystic Kidney Disease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810" y="386499"/>
            <a:ext cx="7043546" cy="54034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60" y="386499"/>
            <a:ext cx="7225589" cy="540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39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334" y="6208295"/>
            <a:ext cx="73114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Journal of Oral and Maxillofacial </a:t>
            </a:r>
            <a:r>
              <a:rPr lang="en-US" sz="12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Surgery, Volume </a:t>
            </a:r>
            <a:r>
              <a:rPr lang="en-US" sz="1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69, Issue 10, October 2011, Pages 2592-2594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EA9E235-9B60-400D-A68A-FC8A84471C04}"/>
              </a:ext>
            </a:extLst>
          </p:cNvPr>
          <p:cNvSpPr txBox="1"/>
          <p:nvPr/>
        </p:nvSpPr>
        <p:spPr>
          <a:xfrm>
            <a:off x="70334" y="198774"/>
            <a:ext cx="6998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Fulminant hepatic  failure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85693B2-F6E5-431D-AE3C-D2E7C2029418}"/>
              </a:ext>
            </a:extLst>
          </p:cNvPr>
          <p:cNvSpPr txBox="1"/>
          <p:nvPr/>
        </p:nvSpPr>
        <p:spPr>
          <a:xfrm>
            <a:off x="281351" y="738030"/>
            <a:ext cx="6998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Neonatal hemochromatosis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4DF6FB7-BCFB-4E0D-8BE5-6B983AF1C13E}"/>
              </a:ext>
            </a:extLst>
          </p:cNvPr>
          <p:cNvSpPr txBox="1"/>
          <p:nvPr/>
        </p:nvSpPr>
        <p:spPr>
          <a:xfrm>
            <a:off x="627180" y="1323657"/>
            <a:ext cx="6998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too coagulopathic to biopsy liver.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82949C2-9868-4362-B15F-92DFFAED545F}"/>
              </a:ext>
            </a:extLst>
          </p:cNvPr>
          <p:cNvSpPr txBox="1"/>
          <p:nvPr/>
        </p:nvSpPr>
        <p:spPr>
          <a:xfrm>
            <a:off x="627179" y="1785322"/>
            <a:ext cx="6998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minor salivary gland biopsy from lip.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717" y="2536953"/>
            <a:ext cx="3009900" cy="33813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82949C2-9868-4362-B15F-92DFFAED545F}"/>
              </a:ext>
            </a:extLst>
          </p:cNvPr>
          <p:cNvSpPr txBox="1"/>
          <p:nvPr/>
        </p:nvSpPr>
        <p:spPr>
          <a:xfrm>
            <a:off x="4126517" y="2536953"/>
            <a:ext cx="46969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Prussian blue iron stain shows </a:t>
            </a:r>
          </a:p>
          <a:p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tiny granules of iron.</a:t>
            </a:r>
          </a:p>
          <a:p>
            <a:endParaRPr lang="en-US" sz="24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Normal is completely negative.</a:t>
            </a:r>
          </a:p>
          <a:p>
            <a:pPr marL="342900" indent="-342900">
              <a:buFontTx/>
              <a:buChar char="-"/>
            </a:pPr>
            <a:endParaRPr lang="en-US" sz="24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Even the slightest bit of iron supports a diagnosis of neonatal iron storage disorder / hemochromatosis.</a:t>
            </a:r>
            <a:endParaRPr lang="en-US" sz="24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13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EA9E235-9B60-400D-A68A-FC8A84471C04}"/>
              </a:ext>
            </a:extLst>
          </p:cNvPr>
          <p:cNvSpPr txBox="1"/>
          <p:nvPr/>
        </p:nvSpPr>
        <p:spPr>
          <a:xfrm>
            <a:off x="70334" y="428236"/>
            <a:ext cx="6998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Fulminant hepatic  failure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363876D-D788-4B26-ACEB-C6219276C62C}"/>
              </a:ext>
            </a:extLst>
          </p:cNvPr>
          <p:cNvSpPr txBox="1"/>
          <p:nvPr/>
        </p:nvSpPr>
        <p:spPr>
          <a:xfrm>
            <a:off x="281350" y="1022590"/>
            <a:ext cx="6998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0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acute liver failure at 15 months, resolved in a week</a:t>
            </a:r>
            <a:endParaRPr lang="en-US" sz="20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363876D-D788-4B26-ACEB-C6219276C62C}"/>
              </a:ext>
            </a:extLst>
          </p:cNvPr>
          <p:cNvSpPr txBox="1"/>
          <p:nvPr/>
        </p:nvSpPr>
        <p:spPr>
          <a:xfrm>
            <a:off x="281349" y="1487202"/>
            <a:ext cx="6998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0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acute liver failure at 16 months, resolved in a week</a:t>
            </a:r>
            <a:endParaRPr lang="en-US" sz="20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363876D-D788-4B26-ACEB-C6219276C62C}"/>
              </a:ext>
            </a:extLst>
          </p:cNvPr>
          <p:cNvSpPr txBox="1"/>
          <p:nvPr/>
        </p:nvSpPr>
        <p:spPr>
          <a:xfrm>
            <a:off x="281347" y="1969891"/>
            <a:ext cx="6998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0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biopsy and NGS done at 16 months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363876D-D788-4B26-ACEB-C6219276C62C}"/>
              </a:ext>
            </a:extLst>
          </p:cNvPr>
          <p:cNvSpPr txBox="1"/>
          <p:nvPr/>
        </p:nvSpPr>
        <p:spPr>
          <a:xfrm>
            <a:off x="281347" y="2434503"/>
            <a:ext cx="69986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&gt; </a:t>
            </a:r>
            <a:r>
              <a:rPr lang="en-US" sz="20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nonspecific hepatitis.</a:t>
            </a:r>
          </a:p>
          <a:p>
            <a:r>
              <a:rPr lang="en-US" sz="20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&gt; 2 weeks later, mutations in NBAS gene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EA9E235-9B60-400D-A68A-FC8A84471C04}"/>
              </a:ext>
            </a:extLst>
          </p:cNvPr>
          <p:cNvSpPr txBox="1"/>
          <p:nvPr/>
        </p:nvSpPr>
        <p:spPr>
          <a:xfrm>
            <a:off x="222734" y="3883651"/>
            <a:ext cx="6998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Neuroblastoma</a:t>
            </a:r>
            <a:r>
              <a:rPr lang="en-US" sz="32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Amplified Sequence</a:t>
            </a:r>
            <a:endParaRPr lang="en-US" sz="32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6363876D-D788-4B26-ACEB-C6219276C62C}"/>
              </a:ext>
            </a:extLst>
          </p:cNvPr>
          <p:cNvSpPr txBox="1"/>
          <p:nvPr/>
        </p:nvSpPr>
        <p:spPr>
          <a:xfrm>
            <a:off x="424122" y="4405038"/>
            <a:ext cx="6998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0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cause of recurrent acute liver failure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363876D-D788-4B26-ACEB-C6219276C62C}"/>
              </a:ext>
            </a:extLst>
          </p:cNvPr>
          <p:cNvSpPr txBox="1"/>
          <p:nvPr/>
        </p:nvSpPr>
        <p:spPr>
          <a:xfrm>
            <a:off x="403261" y="4855821"/>
            <a:ext cx="699867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20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diverse phenotype, often preceded by a fever</a:t>
            </a:r>
          </a:p>
          <a:p>
            <a:endParaRPr lang="en-US" sz="2000" dirty="0" smtClean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29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0" grpId="0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24000" y="5977227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Global Hepatocyte Failure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72" y="327258"/>
            <a:ext cx="7384677" cy="55224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53" y="337339"/>
            <a:ext cx="7465596" cy="558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138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074" y="5889417"/>
            <a:ext cx="9073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Fulminant Herpes 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Infection – widespread necrosis</a:t>
            </a:r>
            <a:endParaRPr lang="en-US" sz="24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666" y="5849755"/>
            <a:ext cx="9073666" cy="461665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Herpes – ground glass nuclear inclusions</a:t>
            </a:r>
            <a:endParaRPr lang="en-US" sz="24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EA9E235-9B60-400D-A68A-FC8A84471C04}"/>
              </a:ext>
            </a:extLst>
          </p:cNvPr>
          <p:cNvSpPr txBox="1"/>
          <p:nvPr/>
        </p:nvSpPr>
        <p:spPr>
          <a:xfrm>
            <a:off x="70334" y="198774"/>
            <a:ext cx="6998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Fulminant hepatic  failure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85693B2-F6E5-431D-AE3C-D2E7C2029418}"/>
              </a:ext>
            </a:extLst>
          </p:cNvPr>
          <p:cNvSpPr txBox="1"/>
          <p:nvPr/>
        </p:nvSpPr>
        <p:spPr>
          <a:xfrm>
            <a:off x="521983" y="783549"/>
            <a:ext cx="7900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Teen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no prior medical 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history, on steroids for asthma, sudden death</a:t>
            </a:r>
          </a:p>
          <a:p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Term infant died at 10 days of life after a week of indolent symptoms </a:t>
            </a:r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958" y="1591231"/>
            <a:ext cx="5538602" cy="41419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959" y="1591230"/>
            <a:ext cx="5538602" cy="41419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686" y="1591231"/>
            <a:ext cx="5538603" cy="41419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200" y="5935663"/>
            <a:ext cx="9073666" cy="461665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Herpes simplex – confirmed by IHC</a:t>
            </a:r>
            <a:endParaRPr lang="en-US" sz="24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57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418" y="6091288"/>
            <a:ext cx="8913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99"/>
                </a:solidFill>
              </a:rPr>
              <a:t>b</a:t>
            </a:r>
            <a:r>
              <a:rPr lang="en-US" dirty="0" smtClean="0">
                <a:solidFill>
                  <a:srgbClr val="FFFF99"/>
                </a:solidFill>
              </a:rPr>
              <a:t>orders of portal area difficult to appreciate</a:t>
            </a:r>
            <a:endParaRPr lang="en-US" dirty="0">
              <a:solidFill>
                <a:srgbClr val="FFFF99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EA9E235-9B60-400D-A68A-FC8A84471C04}"/>
              </a:ext>
            </a:extLst>
          </p:cNvPr>
          <p:cNvSpPr txBox="1"/>
          <p:nvPr/>
        </p:nvSpPr>
        <p:spPr>
          <a:xfrm>
            <a:off x="756192" y="353375"/>
            <a:ext cx="69986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Cholestatic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Disease </a:t>
            </a:r>
          </a:p>
          <a:p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 broad differential diagnosis</a:t>
            </a:r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ADFD488-5381-47CC-8680-8F0CCE34FD03}"/>
              </a:ext>
            </a:extLst>
          </p:cNvPr>
          <p:cNvSpPr txBox="1"/>
          <p:nvPr/>
        </p:nvSpPr>
        <p:spPr>
          <a:xfrm>
            <a:off x="168340" y="1043218"/>
            <a:ext cx="8249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 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acholic stools, ? biliary 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atresia (extrahepatic biliary obstruction)</a:t>
            </a:r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C90026E-665A-4BF3-A8C8-7823A19B4B7F}"/>
              </a:ext>
            </a:extLst>
          </p:cNvPr>
          <p:cNvSpPr txBox="1"/>
          <p:nvPr/>
        </p:nvSpPr>
        <p:spPr>
          <a:xfrm>
            <a:off x="83670" y="6092128"/>
            <a:ext cx="886641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expansion of portal areas, bile duct proliferation, bile duct plugs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673" y="1557806"/>
            <a:ext cx="5932433" cy="44364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893" y="1555380"/>
            <a:ext cx="5925420" cy="44364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047" y="1528690"/>
            <a:ext cx="5932436" cy="44364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727" y="1543247"/>
            <a:ext cx="5932436" cy="44364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C90026E-665A-4BF3-A8C8-7823A19B4B7F}"/>
              </a:ext>
            </a:extLst>
          </p:cNvPr>
          <p:cNvSpPr txBox="1"/>
          <p:nvPr/>
        </p:nvSpPr>
        <p:spPr>
          <a:xfrm>
            <a:off x="99638" y="6087514"/>
            <a:ext cx="886641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expansion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portal 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areas</a:t>
            </a:r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C90026E-665A-4BF3-A8C8-7823A19B4B7F}"/>
              </a:ext>
            </a:extLst>
          </p:cNvPr>
          <p:cNvSpPr txBox="1"/>
          <p:nvPr/>
        </p:nvSpPr>
        <p:spPr>
          <a:xfrm>
            <a:off x="76779" y="6092098"/>
            <a:ext cx="8866411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expansion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portal 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areas, bile duct plugs</a:t>
            </a:r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89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 animBg="1"/>
      <p:bldP spid="10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EA9E235-9B60-400D-A68A-FC8A84471C04}"/>
              </a:ext>
            </a:extLst>
          </p:cNvPr>
          <p:cNvSpPr txBox="1"/>
          <p:nvPr/>
        </p:nvSpPr>
        <p:spPr>
          <a:xfrm>
            <a:off x="261257" y="179591"/>
            <a:ext cx="69986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Acholic stools not always biliary atresia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Bile duct plugs not always biliary atresia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046" y="1280160"/>
            <a:ext cx="6255302" cy="46778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41257" y="1538514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Mucus plug in cystic fibrosis.</a:t>
            </a: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905829" y="2184845"/>
            <a:ext cx="435428" cy="427726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77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096520" y="5795491"/>
            <a:ext cx="631065" cy="19318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7417" y="129482"/>
            <a:ext cx="9070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Bile Duct Paucity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3F532B9-B91C-493E-846E-B9AD4258E0B9}"/>
              </a:ext>
            </a:extLst>
          </p:cNvPr>
          <p:cNvSpPr txBox="1"/>
          <p:nvPr/>
        </p:nvSpPr>
        <p:spPr>
          <a:xfrm>
            <a:off x="73747" y="714257"/>
            <a:ext cx="907025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Syndromic (</a:t>
            </a:r>
            <a:r>
              <a:rPr lang="en-US" sz="2400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Alagile</a:t>
            </a: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Syndrome):</a:t>
            </a:r>
          </a:p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- autosomal dominant, JAG1 gene</a:t>
            </a:r>
          </a:p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- affects liver and other organs</a:t>
            </a:r>
          </a:p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- pulmonary artery stenosis</a:t>
            </a:r>
          </a:p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- heart defects (VSD, ASD, PDA, </a:t>
            </a:r>
            <a:r>
              <a:rPr lang="en-US" sz="2400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Coarc</a:t>
            </a: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TOF)</a:t>
            </a:r>
          </a:p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- butterfly vertebrae</a:t>
            </a:r>
          </a:p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- characteristic inverted triangle facies</a:t>
            </a:r>
          </a:p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- kidneys, brain, eyes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36974217-DC1D-43BD-82C2-74E0196D2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6075" y="2971800"/>
            <a:ext cx="2774178" cy="33538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D686A66-4174-4346-B52B-1CBC9C8FD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338" y="4174485"/>
            <a:ext cx="2218640" cy="19692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763BE39-4575-4786-A24F-2B4224E65F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0657" y="4174485"/>
            <a:ext cx="1925443" cy="212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59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297" y="5863771"/>
            <a:ext cx="8850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Fairly normal appearance except for absence of bile ducts and canalicular cholestasis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659" y="522343"/>
            <a:ext cx="6818178" cy="50988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886" y="452388"/>
            <a:ext cx="6911724" cy="516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6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919" y="404441"/>
            <a:ext cx="9065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Nonsyndromic</a:t>
            </a:r>
            <a:r>
              <a:rPr lang="en-US" sz="28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Paucity of Interlobular Bile Ducts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D7EA759-6E11-4F64-A942-BDEED16A907C}"/>
              </a:ext>
            </a:extLst>
          </p:cNvPr>
          <p:cNvSpPr txBox="1"/>
          <p:nvPr/>
        </p:nvSpPr>
        <p:spPr>
          <a:xfrm>
            <a:off x="78919" y="1316900"/>
            <a:ext cx="9065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sampling error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21C7F4B-1BF0-4F2C-A7F8-93388F4D5B7C}"/>
              </a:ext>
            </a:extLst>
          </p:cNvPr>
          <p:cNvSpPr txBox="1"/>
          <p:nvPr/>
        </p:nvSpPr>
        <p:spPr>
          <a:xfrm>
            <a:off x="78919" y="1793656"/>
            <a:ext cx="9065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post infectious (CMV)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7728C8C-BBFC-4957-A186-228FBA9FB7A7}"/>
              </a:ext>
            </a:extLst>
          </p:cNvPr>
          <p:cNvSpPr txBox="1"/>
          <p:nvPr/>
        </p:nvSpPr>
        <p:spPr>
          <a:xfrm>
            <a:off x="78919" y="2302915"/>
            <a:ext cx="9065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genetic (progressive familial intrahepatic cholestasis)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459B735-7322-4F75-8E82-1B6B68A56285}"/>
              </a:ext>
            </a:extLst>
          </p:cNvPr>
          <p:cNvSpPr txBox="1"/>
          <p:nvPr/>
        </p:nvSpPr>
        <p:spPr>
          <a:xfrm>
            <a:off x="78919" y="2797119"/>
            <a:ext cx="90650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acquired (transplanted liver and GVHD)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3C60E90-1C66-40D3-A5E4-D2648E0D032A}"/>
              </a:ext>
            </a:extLst>
          </p:cNvPr>
          <p:cNvSpPr txBox="1"/>
          <p:nvPr/>
        </p:nvSpPr>
        <p:spPr>
          <a:xfrm>
            <a:off x="78919" y="3279639"/>
            <a:ext cx="90650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many others: chronic obstruction, PBC, PSC, drugs, ischemia,</a:t>
            </a:r>
          </a:p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cystic fibrosis, mitochondrial DNA depletion,  idiopathic</a:t>
            </a:r>
          </a:p>
          <a:p>
            <a:endParaRPr lang="en-US" sz="24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Rx: ampicillin, amoxicillin, flucloxacillin, erythromycin,</a:t>
            </a:r>
          </a:p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tetracycline, doxycycline, cotrimoxazole</a:t>
            </a:r>
          </a:p>
        </p:txBody>
      </p:sp>
    </p:spTree>
    <p:extLst>
      <p:ext uri="{BB962C8B-B14F-4D97-AF65-F5344CB8AC3E}">
        <p14:creationId xmlns:p14="http://schemas.microsoft.com/office/powerpoint/2010/main" val="146764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2272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Scope of Pediatric Pathology</a:t>
            </a:r>
          </a:p>
        </p:txBody>
      </p:sp>
      <p:sp>
        <p:nvSpPr>
          <p:cNvPr id="10" name="Arrow: Curved Up 9">
            <a:extLst>
              <a:ext uri="{FF2B5EF4-FFF2-40B4-BE49-F238E27FC236}">
                <a16:creationId xmlns="" xmlns:a16="http://schemas.microsoft.com/office/drawing/2014/main" id="{7EFE3A2C-E0A8-4279-98A5-45F7B91D292A}"/>
              </a:ext>
            </a:extLst>
          </p:cNvPr>
          <p:cNvSpPr/>
          <p:nvPr/>
        </p:nvSpPr>
        <p:spPr>
          <a:xfrm>
            <a:off x="1280134" y="3103928"/>
            <a:ext cx="6995810" cy="2211877"/>
          </a:xfrm>
          <a:prstGeom prst="curvedUpArrow">
            <a:avLst>
              <a:gd name="adj1" fmla="val 11061"/>
              <a:gd name="adj2" fmla="val 30867"/>
              <a:gd name="adj3" fmla="val 149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DAD78B55-ECC7-4C29-881C-813C2C6D6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66" y="1164034"/>
            <a:ext cx="1419095" cy="7325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23E487E1-DA29-4C74-9F80-EA03BEF82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244" y="3976246"/>
            <a:ext cx="1658878" cy="14271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0CD20663-C40B-4C58-BBC8-56C3002D93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1674" y="4564491"/>
            <a:ext cx="2100651" cy="16778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000A5563-610E-483A-BB19-E3FCB71218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9943" y="3783969"/>
            <a:ext cx="2667450" cy="177718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65BBBF40-A1EB-4DF7-AA7C-89282721A8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9957" y="1407758"/>
            <a:ext cx="2599710" cy="1600200"/>
          </a:xfrm>
          <a:prstGeom prst="rect">
            <a:avLst/>
          </a:prstGeom>
        </p:spPr>
      </p:pic>
      <p:sp>
        <p:nvSpPr>
          <p:cNvPr id="18" name="Arrow: Down 17">
            <a:extLst>
              <a:ext uri="{FF2B5EF4-FFF2-40B4-BE49-F238E27FC236}">
                <a16:creationId xmlns="" xmlns:a16="http://schemas.microsoft.com/office/drawing/2014/main" id="{BAF55E7E-E221-4C15-88F0-93C13D69FC85}"/>
              </a:ext>
            </a:extLst>
          </p:cNvPr>
          <p:cNvSpPr/>
          <p:nvPr/>
        </p:nvSpPr>
        <p:spPr>
          <a:xfrm>
            <a:off x="1015272" y="1901514"/>
            <a:ext cx="549755" cy="160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CE8A381C-2BD9-43CE-A92A-A4F4D8508A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780" y="2249345"/>
            <a:ext cx="1419094" cy="145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09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871" y="1215849"/>
            <a:ext cx="5959344" cy="44565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1506" y="361740"/>
            <a:ext cx="6250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Abernathy Syndrome – congenital absence of a portal vein.</a:t>
            </a:r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72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EA9E235-9B60-400D-A68A-FC8A84471C04}"/>
              </a:ext>
            </a:extLst>
          </p:cNvPr>
          <p:cNvSpPr txBox="1"/>
          <p:nvPr/>
        </p:nvSpPr>
        <p:spPr>
          <a:xfrm>
            <a:off x="83291" y="196548"/>
            <a:ext cx="89452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Infectious 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disease 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(bacteria, fungus, virus, parasites|| </a:t>
            </a:r>
            <a:r>
              <a:rPr lang="en-US" dirty="0" err="1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hematogenous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ascending biliary routes).   </a:t>
            </a:r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7D29493-8C3C-4C4D-A9D2-44520D1C4DB4}"/>
              </a:ext>
            </a:extLst>
          </p:cNvPr>
          <p:cNvSpPr txBox="1"/>
          <p:nvPr/>
        </p:nvSpPr>
        <p:spPr>
          <a:xfrm>
            <a:off x="521756" y="1175151"/>
            <a:ext cx="8439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Congenital CMV: stigmata</a:t>
            </a: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rash, jaundice, microcephaly, IUGR, 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hepatosplenomegaly</a:t>
            </a: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seizures, and retinitis.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FF3EA87D-0B13-40BA-943B-53AE76DC3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8" y="2098382"/>
            <a:ext cx="4864247" cy="398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95630" y="2512194"/>
            <a:ext cx="304158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 smtClean="0">
                <a:solidFill>
                  <a:srgbClr val="FFFFCC"/>
                </a:solidFill>
              </a:rPr>
              <a:t>Immunostains</a:t>
            </a:r>
            <a:r>
              <a:rPr lang="en-US" dirty="0" smtClean="0">
                <a:solidFill>
                  <a:srgbClr val="FFFFCC"/>
                </a:solidFill>
              </a:rPr>
              <a:t> help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FFFFCC"/>
                </a:solidFill>
              </a:rPr>
              <a:t>CMV clue in a transplant liver is a </a:t>
            </a:r>
            <a:r>
              <a:rPr lang="en-US" dirty="0" err="1" smtClean="0">
                <a:solidFill>
                  <a:srgbClr val="FFFFCC"/>
                </a:solidFill>
              </a:rPr>
              <a:t>microabscess</a:t>
            </a:r>
            <a:r>
              <a:rPr lang="en-US" dirty="0" smtClean="0">
                <a:solidFill>
                  <a:srgbClr val="FFFFCC"/>
                </a:solidFill>
              </a:rPr>
              <a:t> filled with neutrophils (and knowing that the transplant was recent).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5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4840" y="5958651"/>
            <a:ext cx="8972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Liver typically shows a “plant like appearance”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EA9E235-9B60-400D-A68A-FC8A84471C04}"/>
              </a:ext>
            </a:extLst>
          </p:cNvPr>
          <p:cNvSpPr txBox="1"/>
          <p:nvPr/>
        </p:nvSpPr>
        <p:spPr>
          <a:xfrm>
            <a:off x="70326" y="233998"/>
            <a:ext cx="6998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Metabolic Disease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ED090C3-C8C4-4C87-9E6E-FEE186855A07}"/>
              </a:ext>
            </a:extLst>
          </p:cNvPr>
          <p:cNvSpPr txBox="1"/>
          <p:nvPr/>
        </p:nvSpPr>
        <p:spPr>
          <a:xfrm>
            <a:off x="70326" y="696641"/>
            <a:ext cx="6998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 Glycogen storage 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disease (GSD)</a:t>
            </a:r>
            <a:endParaRPr lang="en-US" sz="24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583" y="1399567"/>
            <a:ext cx="5937148" cy="443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85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EA9E235-9B60-400D-A68A-FC8A84471C04}"/>
              </a:ext>
            </a:extLst>
          </p:cNvPr>
          <p:cNvSpPr txBox="1"/>
          <p:nvPr/>
        </p:nvSpPr>
        <p:spPr>
          <a:xfrm>
            <a:off x="70326" y="233998"/>
            <a:ext cx="6998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Metabolic Disease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ED090C3-C8C4-4C87-9E6E-FEE186855A07}"/>
              </a:ext>
            </a:extLst>
          </p:cNvPr>
          <p:cNvSpPr txBox="1"/>
          <p:nvPr/>
        </p:nvSpPr>
        <p:spPr>
          <a:xfrm>
            <a:off x="70326" y="786115"/>
            <a:ext cx="8877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 if suspected, put a small piece in glutaraldehyde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B2D1C07-50A8-4DB0-B7E6-813EFB5C5E31}"/>
              </a:ext>
            </a:extLst>
          </p:cNvPr>
          <p:cNvSpPr txBox="1"/>
          <p:nvPr/>
        </p:nvSpPr>
        <p:spPr>
          <a:xfrm>
            <a:off x="70325" y="1140057"/>
            <a:ext cx="8877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 type II 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GSD (</a:t>
            </a:r>
            <a:r>
              <a:rPr lang="en-US" sz="2400" dirty="0" err="1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Pompe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disease), membrane bound glycogen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D08EAEC-26E3-415B-9D8F-C3716C321269}"/>
              </a:ext>
            </a:extLst>
          </p:cNvPr>
          <p:cNvSpPr txBox="1"/>
          <p:nvPr/>
        </p:nvSpPr>
        <p:spPr>
          <a:xfrm>
            <a:off x="70325" y="1519367"/>
            <a:ext cx="88777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 type 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IV GSD </a:t>
            </a: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(Andersen disease), amylopectin bodies,</a:t>
            </a:r>
          </a:p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PAS+, diastase resistant, cytoplasmic bodies.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662C230-7635-45B3-8518-BDF1EA630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1989" y="2740188"/>
            <a:ext cx="3280131" cy="31792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A6FEB46-34DB-4E91-B7BC-827DD791F1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6277" y="2740188"/>
            <a:ext cx="3465380" cy="31512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B1C1B1B-7B29-4AF3-ADB2-7F16E9AD98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9927" y="2722556"/>
            <a:ext cx="3449051" cy="3196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E079E641-FDD9-46E3-8ED7-221D688845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9620" y="2730877"/>
            <a:ext cx="2912392" cy="31761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99620" y="5965671"/>
            <a:ext cx="2912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855663" algn="l"/>
              </a:tabLst>
            </a:pPr>
            <a:r>
              <a:rPr lang="en-US" dirty="0" err="1" smtClean="0">
                <a:solidFill>
                  <a:srgbClr val="FFFF99"/>
                </a:solidFill>
              </a:rPr>
              <a:t>Monoparticulate</a:t>
            </a:r>
            <a:r>
              <a:rPr lang="en-US" dirty="0" smtClean="0">
                <a:solidFill>
                  <a:srgbClr val="FFFF99"/>
                </a:solidFill>
              </a:rPr>
              <a:t> glycogen.</a:t>
            </a:r>
            <a:endParaRPr lang="en-US" dirty="0">
              <a:solidFill>
                <a:srgbClr val="FFFF99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31989" y="6034141"/>
            <a:ext cx="3466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855663" algn="l"/>
              </a:tabLst>
            </a:pPr>
            <a:r>
              <a:rPr lang="en-US" dirty="0" smtClean="0">
                <a:solidFill>
                  <a:srgbClr val="FFFF99"/>
                </a:solidFill>
              </a:rPr>
              <a:t>Membrane bound glycogen.</a:t>
            </a:r>
            <a:endParaRPr lang="en-US" dirty="0">
              <a:solidFill>
                <a:srgbClr val="FFFF99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41663" y="5989176"/>
            <a:ext cx="383497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>
              <a:tabLst>
                <a:tab pos="855663" algn="l"/>
              </a:tabLst>
            </a:pPr>
            <a:r>
              <a:rPr lang="en-US" dirty="0" smtClean="0">
                <a:solidFill>
                  <a:srgbClr val="FFFF99"/>
                </a:solidFill>
              </a:rPr>
              <a:t>Amylopectin body - </a:t>
            </a:r>
            <a:r>
              <a:rPr lang="en-US" dirty="0" err="1" smtClean="0">
                <a:solidFill>
                  <a:srgbClr val="FFFF99"/>
                </a:solidFill>
              </a:rPr>
              <a:t>Fibrillar</a:t>
            </a:r>
            <a:r>
              <a:rPr lang="en-US" dirty="0" smtClean="0">
                <a:solidFill>
                  <a:srgbClr val="FFFF99"/>
                </a:solidFill>
              </a:rPr>
              <a:t> glycogen.</a:t>
            </a:r>
            <a:endParaRPr lang="en-US" dirty="0">
              <a:solidFill>
                <a:srgbClr val="FFFF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35956" y="6037827"/>
            <a:ext cx="3720363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>
              <a:tabLst>
                <a:tab pos="855663" algn="l"/>
              </a:tabLst>
            </a:pPr>
            <a:r>
              <a:rPr lang="en-US" dirty="0" smtClean="0">
                <a:solidFill>
                  <a:srgbClr val="FFFF99"/>
                </a:solidFill>
              </a:rPr>
              <a:t>Amylopectin bodies, PASD</a:t>
            </a:r>
            <a:endParaRPr lang="en-US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7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/>
      <p:bldP spid="12" grpId="0"/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EA9E235-9B60-400D-A68A-FC8A84471C04}"/>
              </a:ext>
            </a:extLst>
          </p:cNvPr>
          <p:cNvSpPr txBox="1"/>
          <p:nvPr/>
        </p:nvSpPr>
        <p:spPr>
          <a:xfrm>
            <a:off x="70326" y="233998"/>
            <a:ext cx="69986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Metabolic Disease</a:t>
            </a:r>
          </a:p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Glycogen storage disease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ED090C3-C8C4-4C87-9E6E-FEE186855A07}"/>
              </a:ext>
            </a:extLst>
          </p:cNvPr>
          <p:cNvSpPr txBox="1"/>
          <p:nvPr/>
        </p:nvSpPr>
        <p:spPr>
          <a:xfrm>
            <a:off x="70326" y="1422545"/>
            <a:ext cx="90033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 In past, age, serum chemistry (glucose, lactic acid),</a:t>
            </a:r>
          </a:p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appearance on liver biopsy, wet weight glycogen, enzyme</a:t>
            </a:r>
          </a:p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studies on liver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4D5EBFA-3EE1-4E6E-91E9-F1679EF15AE0}"/>
              </a:ext>
            </a:extLst>
          </p:cNvPr>
          <p:cNvSpPr txBox="1"/>
          <p:nvPr/>
        </p:nvSpPr>
        <p:spPr>
          <a:xfrm>
            <a:off x="70325" y="2940968"/>
            <a:ext cx="6998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- Current art, NGS panel, study on blood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5D4ABCB-6DF6-4D82-BA5A-1C948CA63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572" y="3741139"/>
            <a:ext cx="7620856" cy="155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6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475912" y="4239988"/>
            <a:ext cx="902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obvious pathologic 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change on H&amp;E</a:t>
            </a:r>
            <a:endParaRPr lang="en-US" sz="24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EA9E235-9B60-400D-A68A-FC8A84471C04}"/>
              </a:ext>
            </a:extLst>
          </p:cNvPr>
          <p:cNvSpPr txBox="1"/>
          <p:nvPr/>
        </p:nvSpPr>
        <p:spPr>
          <a:xfrm>
            <a:off x="70326" y="102020"/>
            <a:ext cx="6998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Metabolic Disease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ED090C3-C8C4-4C87-9E6E-FEE186855A07}"/>
              </a:ext>
            </a:extLst>
          </p:cNvPr>
          <p:cNvSpPr txBox="1"/>
          <p:nvPr/>
        </p:nvSpPr>
        <p:spPr>
          <a:xfrm>
            <a:off x="70326" y="4738542"/>
            <a:ext cx="6998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-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Mucopolysaccharidosis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499906D-3FFE-4543-8E5B-BA072B225978}"/>
              </a:ext>
            </a:extLst>
          </p:cNvPr>
          <p:cNvSpPr txBox="1"/>
          <p:nvPr/>
        </p:nvSpPr>
        <p:spPr>
          <a:xfrm>
            <a:off x="70324" y="5154411"/>
            <a:ext cx="9003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-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 always dysmorphic Hunter-Hurler features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8C2C253-F03B-4E6B-AFD2-DF9E1664855F}"/>
              </a:ext>
            </a:extLst>
          </p:cNvPr>
          <p:cNvSpPr txBox="1"/>
          <p:nvPr/>
        </p:nvSpPr>
        <p:spPr>
          <a:xfrm>
            <a:off x="70324" y="5569360"/>
            <a:ext cx="8681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-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Sanfilippo may look normal, patient and biopsy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65DE49C-8770-45CF-9ABE-462632AE5985}"/>
              </a:ext>
            </a:extLst>
          </p:cNvPr>
          <p:cNvSpPr txBox="1"/>
          <p:nvPr/>
        </p:nvSpPr>
        <p:spPr>
          <a:xfrm>
            <a:off x="70324" y="6031945"/>
            <a:ext cx="8681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- </a:t>
            </a:r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(lysosomal storage) and MPS in urine </a:t>
            </a:r>
            <a:endParaRPr lang="en-US" sz="24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012" y="763480"/>
            <a:ext cx="4656842" cy="34825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008" y="757203"/>
            <a:ext cx="4658072" cy="348342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3670" y="4258432"/>
            <a:ext cx="902033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Colloidal Iron – Positive lysosomes</a:t>
            </a:r>
            <a:endParaRPr lang="en-US" sz="24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17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1644" y="606357"/>
            <a:ext cx="9062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Liver Masses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60F4E540-6DD6-4CF5-A978-6DF6208BD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628" y="1885033"/>
            <a:ext cx="4248743" cy="338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3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4A2D863-A8C4-4F31-BCF6-914CDDC49543}"/>
              </a:ext>
            </a:extLst>
          </p:cNvPr>
          <p:cNvSpPr txBox="1"/>
          <p:nvPr/>
        </p:nvSpPr>
        <p:spPr>
          <a:xfrm>
            <a:off x="128163" y="4326748"/>
            <a:ext cx="90321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Metastatic neoplasms:</a:t>
            </a:r>
          </a:p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neuroblastoma, Wilms’ tumor, leukemia, lymphoproliferative disorder.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E14139B-DA99-48E6-B261-279C46D8B2DB}"/>
              </a:ext>
            </a:extLst>
          </p:cNvPr>
          <p:cNvSpPr txBox="1"/>
          <p:nvPr/>
        </p:nvSpPr>
        <p:spPr>
          <a:xfrm>
            <a:off x="79183" y="342373"/>
            <a:ext cx="90321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Non-Neoplastic:</a:t>
            </a:r>
          </a:p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hematoma, abscess (bacteria, fungal), granulomas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3598694-E6A8-4E64-B875-B13183823969}"/>
              </a:ext>
            </a:extLst>
          </p:cNvPr>
          <p:cNvSpPr txBox="1"/>
          <p:nvPr/>
        </p:nvSpPr>
        <p:spPr>
          <a:xfrm>
            <a:off x="111841" y="1301166"/>
            <a:ext cx="90321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Benign Neoplasms:</a:t>
            </a:r>
          </a:p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infantile hemangioendothelioma, mesenchymal hamartoma, adenomas, hemangioma, focal nodular hyperplasia, teratoma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C53CDB3-CE63-47E0-AED1-EF962B9E00BF}"/>
              </a:ext>
            </a:extLst>
          </p:cNvPr>
          <p:cNvSpPr txBox="1"/>
          <p:nvPr/>
        </p:nvSpPr>
        <p:spPr>
          <a:xfrm>
            <a:off x="55920" y="2813957"/>
            <a:ext cx="90321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Malignant neoplasms:</a:t>
            </a:r>
          </a:p>
          <a:p>
            <a:pPr>
              <a:tabLst>
                <a:tab pos="4629150" algn="l"/>
              </a:tabLst>
            </a:pP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hepatoblastoma, hepatocellular carcinoma, germ cell tumors, angiosarcoma, rhabdoid tumor. </a:t>
            </a:r>
          </a:p>
        </p:txBody>
      </p:sp>
    </p:spTree>
    <p:extLst>
      <p:ext uri="{BB962C8B-B14F-4D97-AF65-F5344CB8AC3E}">
        <p14:creationId xmlns:p14="http://schemas.microsoft.com/office/powerpoint/2010/main" val="380329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24000" y="6078825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xxx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EA9E235-9B60-400D-A68A-FC8A84471C04}"/>
              </a:ext>
            </a:extLst>
          </p:cNvPr>
          <p:cNvSpPr txBox="1"/>
          <p:nvPr/>
        </p:nvSpPr>
        <p:spPr>
          <a:xfrm>
            <a:off x="52743" y="234000"/>
            <a:ext cx="9091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Pediatric Neoplasia (by age group)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="" xmlns:a16="http://schemas.microsoft.com/office/drawing/2014/main" id="{16CB5975-3124-4059-80AE-99B1DFD208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8038703"/>
              </p:ext>
            </p:extLst>
          </p:nvPr>
        </p:nvGraphicFramePr>
        <p:xfrm>
          <a:off x="220693" y="945415"/>
          <a:ext cx="9800386" cy="5446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EB62980-9B7A-411B-90D6-8875DCC15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2805" y="-89429"/>
            <a:ext cx="517033" cy="703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09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4A2D863-A8C4-4F31-BCF6-914CDDC49543}"/>
              </a:ext>
            </a:extLst>
          </p:cNvPr>
          <p:cNvSpPr txBox="1"/>
          <p:nvPr/>
        </p:nvSpPr>
        <p:spPr>
          <a:xfrm>
            <a:off x="74133" y="5916777"/>
            <a:ext cx="9032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Infantile </a:t>
            </a:r>
            <a:r>
              <a:rPr lang="en-US" sz="2400" dirty="0" err="1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Hemangioendothelioma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Type I</a:t>
            </a:r>
            <a:endParaRPr lang="en-US" sz="24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11" y="311498"/>
            <a:ext cx="7143648" cy="534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86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43" y="658368"/>
            <a:ext cx="3704190" cy="43967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07992" y="822960"/>
            <a:ext cx="41788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CC"/>
                </a:solidFill>
              </a:rPr>
              <a:t>271 of 699 pages are devoted to Liver</a:t>
            </a:r>
          </a:p>
          <a:p>
            <a:endParaRPr lang="en-US" dirty="0">
              <a:solidFill>
                <a:srgbClr val="FFFFCC"/>
              </a:solidFill>
            </a:endParaRPr>
          </a:p>
          <a:p>
            <a:r>
              <a:rPr lang="en-US" dirty="0" smtClean="0">
                <a:solidFill>
                  <a:srgbClr val="FFFFCC"/>
                </a:solidFill>
              </a:rPr>
              <a:t>Good first stop to get an overview before consulting the literature.</a:t>
            </a:r>
          </a:p>
          <a:p>
            <a:endParaRPr lang="en-US" dirty="0">
              <a:solidFill>
                <a:srgbClr val="FFFFCC"/>
              </a:solidFill>
            </a:endParaRPr>
          </a:p>
          <a:p>
            <a:r>
              <a:rPr lang="en-US" dirty="0" smtClean="0">
                <a:solidFill>
                  <a:srgbClr val="FFFFCC"/>
                </a:solidFill>
              </a:rPr>
              <a:t>Certainly not comprehensive in detail rich subjects like metabolic disease.</a:t>
            </a:r>
          </a:p>
          <a:p>
            <a:endParaRPr lang="en-US" dirty="0">
              <a:solidFill>
                <a:srgbClr val="FFFFCC"/>
              </a:solidFill>
            </a:endParaRPr>
          </a:p>
          <a:p>
            <a:endParaRPr lang="en-US" dirty="0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3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4A2D863-A8C4-4F31-BCF6-914CDDC49543}"/>
              </a:ext>
            </a:extLst>
          </p:cNvPr>
          <p:cNvSpPr txBox="1"/>
          <p:nvPr/>
        </p:nvSpPr>
        <p:spPr>
          <a:xfrm>
            <a:off x="74133" y="6007209"/>
            <a:ext cx="9032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Infantile </a:t>
            </a:r>
            <a:r>
              <a:rPr lang="en-US" sz="2400" dirty="0" err="1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Hemangioendothelioma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Type II</a:t>
            </a:r>
            <a:endParaRPr lang="en-US" sz="24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73" y="401934"/>
            <a:ext cx="7192020" cy="537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0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4A2D863-A8C4-4F31-BCF6-914CDDC49543}"/>
              </a:ext>
            </a:extLst>
          </p:cNvPr>
          <p:cNvSpPr txBox="1"/>
          <p:nvPr/>
        </p:nvSpPr>
        <p:spPr>
          <a:xfrm>
            <a:off x="111841" y="5952265"/>
            <a:ext cx="9032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Angiosarcoma</a:t>
            </a:r>
            <a:endParaRPr lang="en-US" sz="24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494" y="627551"/>
            <a:ext cx="6539436" cy="49601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494" y="627550"/>
            <a:ext cx="6539436" cy="531693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494" y="627549"/>
            <a:ext cx="6539436" cy="531613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0494" y="619764"/>
            <a:ext cx="6539436" cy="543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2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5A9E96D-94A8-4EA9-BE27-F4906D5BB02E}"/>
              </a:ext>
            </a:extLst>
          </p:cNvPr>
          <p:cNvSpPr txBox="1"/>
          <p:nvPr/>
        </p:nvSpPr>
        <p:spPr>
          <a:xfrm>
            <a:off x="300382" y="331595"/>
            <a:ext cx="85231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Hepatoblastoma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slide seminar</a:t>
            </a:r>
          </a:p>
          <a:p>
            <a:endParaRPr lang="en-US" sz="2400" dirty="0" smtClean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Hepatocellular carcinoma:</a:t>
            </a:r>
          </a:p>
          <a:p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vs </a:t>
            </a:r>
            <a:r>
              <a:rPr lang="en-US" sz="2400" dirty="0" err="1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Hepatoblastoma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can be difficult.</a:t>
            </a:r>
          </a:p>
          <a:p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well differentiated vs FNH vs Adenoma (</a:t>
            </a:r>
            <a:r>
              <a:rPr lang="en-US" sz="2400" i="1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 Aileen </a:t>
            </a:r>
            <a:r>
              <a:rPr lang="en-US" sz="2400" i="1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Wee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endParaRPr lang="en-US" sz="2400" dirty="0" smtClean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 err="1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Rhabdoid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Tumor: eccentric nucleus, prominent nucleolus, </a:t>
            </a:r>
            <a:r>
              <a:rPr lang="en-US" sz="2400" dirty="0" err="1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paranuclear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body (cytokeratin positive)</a:t>
            </a:r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 typical, but morphology is varied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Loss of nuclear INI-1 is a key feature.</a:t>
            </a:r>
          </a:p>
          <a:p>
            <a:endParaRPr lang="en-US" sz="24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Germ Cell Tumor: Remember that Yolk Sac Tumor has many morphologies.</a:t>
            </a:r>
          </a:p>
        </p:txBody>
      </p:sp>
    </p:spTree>
    <p:extLst>
      <p:ext uri="{BB962C8B-B14F-4D97-AF65-F5344CB8AC3E}">
        <p14:creationId xmlns:p14="http://schemas.microsoft.com/office/powerpoint/2010/main" val="6760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_358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28" y="298035"/>
            <a:ext cx="7335837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  <p:pic>
        <p:nvPicPr>
          <p:cNvPr id="3" name="Picture 2" descr="Image_3591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344" y="304800"/>
            <a:ext cx="7335837" cy="548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Image_3599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12" y="298035"/>
            <a:ext cx="7335837" cy="548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Image_3592"/>
          <p:cNvPicPr>
            <a:picLocks noGrp="1" noChangeAspect="1"/>
          </p:cNvPicPr>
          <p:nvPr isPhoto="1"/>
        </p:nvPicPr>
        <p:blipFill>
          <a:blip r:embed="rId5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87" y="304800"/>
            <a:ext cx="7335837" cy="548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Image_3593"/>
          <p:cNvPicPr>
            <a:picLocks noGrp="1" noChangeAspect="1"/>
          </p:cNvPicPr>
          <p:nvPr isPhoto="1"/>
        </p:nvPicPr>
        <p:blipFill>
          <a:blip r:embed="rId6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11" y="291270"/>
            <a:ext cx="7335837" cy="548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Image_3597"/>
          <p:cNvPicPr>
            <a:picLocks noGrp="1" noChangeAspect="1"/>
          </p:cNvPicPr>
          <p:nvPr isPhoto="1"/>
        </p:nvPicPr>
        <p:blipFill>
          <a:blip r:embed="rId7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99" y="277740"/>
            <a:ext cx="7335837" cy="548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Image_3610"/>
          <p:cNvPicPr>
            <a:picLocks noGrp="1" noChangeAspect="1"/>
          </p:cNvPicPr>
          <p:nvPr isPhoto="1"/>
        </p:nvPicPr>
        <p:blipFill>
          <a:blip r:embed="rId8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87" y="264210"/>
            <a:ext cx="7335837" cy="548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Image_3611"/>
          <p:cNvPicPr>
            <a:picLocks noGrp="1" noChangeAspect="1"/>
          </p:cNvPicPr>
          <p:nvPr isPhoto="1"/>
        </p:nvPicPr>
        <p:blipFill>
          <a:blip r:embed="rId9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830" y="294690"/>
            <a:ext cx="7335837" cy="548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122054" y="5952178"/>
            <a:ext cx="8949378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CC"/>
                </a:solidFill>
              </a:rPr>
              <a:t>Clear cell type. </a:t>
            </a:r>
            <a:endParaRPr lang="en-US" dirty="0">
              <a:solidFill>
                <a:srgbClr val="FFFFCC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8061" y="6037605"/>
            <a:ext cx="895978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FFFFCC"/>
                </a:solidFill>
              </a:rPr>
              <a:t>Endometrioid</a:t>
            </a:r>
            <a:r>
              <a:rPr lang="en-US" dirty="0" smtClean="0">
                <a:solidFill>
                  <a:srgbClr val="FFFFCC"/>
                </a:solidFill>
              </a:rPr>
              <a:t> pattern. </a:t>
            </a:r>
            <a:endParaRPr lang="en-US" dirty="0">
              <a:solidFill>
                <a:srgbClr val="FFFFC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958" y="6027700"/>
            <a:ext cx="8949318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FFFFCC"/>
                </a:solidFill>
              </a:rPr>
              <a:t>Hepatoid</a:t>
            </a:r>
            <a:r>
              <a:rPr lang="en-US" dirty="0" smtClean="0">
                <a:solidFill>
                  <a:srgbClr val="FFFFCC"/>
                </a:solidFill>
              </a:rPr>
              <a:t> pattern. </a:t>
            </a:r>
            <a:endParaRPr lang="en-US" dirty="0">
              <a:solidFill>
                <a:srgbClr val="FFFFC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7348" y="5991454"/>
            <a:ext cx="8996618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rgbClr val="FFFFCC"/>
                </a:solidFill>
              </a:rPr>
              <a:t>Microcystic</a:t>
            </a:r>
            <a:r>
              <a:rPr lang="en-US" dirty="0" smtClean="0">
                <a:solidFill>
                  <a:srgbClr val="FFFFCC"/>
                </a:solidFill>
              </a:rPr>
              <a:t> pattern. </a:t>
            </a:r>
            <a:endParaRPr lang="en-US" dirty="0">
              <a:solidFill>
                <a:srgbClr val="FFFFC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5536" y="5988992"/>
            <a:ext cx="894374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CC"/>
                </a:solidFill>
              </a:rPr>
              <a:t>Eosinophilic globules, alpha fetoprotein. </a:t>
            </a:r>
            <a:endParaRPr lang="en-US" dirty="0">
              <a:solidFill>
                <a:srgbClr val="FFFF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862" y="5999571"/>
            <a:ext cx="895308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CC"/>
                </a:solidFill>
              </a:rPr>
              <a:t>Positive for AFP (above) and cytokeratin. Negative for OCT4, D2-40, and CD30. </a:t>
            </a:r>
            <a:endParaRPr lang="en-US" dirty="0">
              <a:solidFill>
                <a:srgbClr val="FFFFC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815" y="5957478"/>
            <a:ext cx="895308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CC"/>
                </a:solidFill>
              </a:rPr>
              <a:t>Positive for AFP (above) and cytokeratin. Negative for OCT4, D2-40, and CD30. </a:t>
            </a:r>
            <a:endParaRPr lang="en-US" dirty="0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28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2" grpId="0" animBg="1"/>
      <p:bldP spid="13" grpId="0" animBg="1"/>
      <p:bldP spid="14" grpId="0" animBg="1"/>
      <p:bldP spid="9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854550"/>
            <a:ext cx="9144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FFFCC"/>
                </a:solidFill>
                <a:latin typeface="Book Antiqua" panose="020406020503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Mark Luquette, M.D.</a:t>
            </a:r>
          </a:p>
          <a:p>
            <a:pPr algn="ctr"/>
            <a:endParaRPr lang="en-US" sz="2400" dirty="0">
              <a:solidFill>
                <a:srgbClr val="FFFFCC"/>
              </a:solidFill>
              <a:latin typeface="Book Antiqua" panose="020406020503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400" dirty="0">
                <a:solidFill>
                  <a:srgbClr val="FFFFCC"/>
                </a:solidFill>
                <a:latin typeface="Book Antiqua" panose="020406020503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luque007@umn.edu</a:t>
            </a:r>
          </a:p>
          <a:p>
            <a:pPr algn="ctr"/>
            <a:endParaRPr lang="en-US" sz="2400" dirty="0">
              <a:solidFill>
                <a:srgbClr val="FFFFCC"/>
              </a:solidFill>
              <a:latin typeface="Book Antiqua" panose="020406020503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400" dirty="0">
                <a:solidFill>
                  <a:srgbClr val="FFFFCC"/>
                </a:solidFill>
                <a:latin typeface="Book Antiqua" panose="020406020503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Lecture posted </a:t>
            </a:r>
            <a:r>
              <a:rPr lang="en-US" sz="2400" dirty="0" smtClean="0">
                <a:solidFill>
                  <a:srgbClr val="FFFFCC"/>
                </a:solidFill>
                <a:latin typeface="Book Antiqua" panose="020406020503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at:</a:t>
            </a:r>
          </a:p>
          <a:p>
            <a:pPr algn="ctr"/>
            <a:endParaRPr lang="en-US" sz="2400" dirty="0" smtClean="0">
              <a:solidFill>
                <a:srgbClr val="FFFFCC"/>
              </a:solidFill>
              <a:latin typeface="Book Antiqua" panose="020406020503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400" dirty="0" smtClean="0">
                <a:solidFill>
                  <a:srgbClr val="FFFFCC"/>
                </a:solidFill>
                <a:latin typeface="Book Antiqua" panose="020406020503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Ibdregistry.net</a:t>
            </a:r>
            <a:endParaRPr lang="en-US" sz="2400" dirty="0">
              <a:solidFill>
                <a:srgbClr val="FFFFCC"/>
              </a:solidFill>
              <a:latin typeface="Book Antiqua" panose="020406020503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78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EA9E235-9B60-400D-A68A-FC8A84471C04}"/>
              </a:ext>
            </a:extLst>
          </p:cNvPr>
          <p:cNvSpPr txBox="1"/>
          <p:nvPr/>
        </p:nvSpPr>
        <p:spPr>
          <a:xfrm>
            <a:off x="1072661" y="227705"/>
            <a:ext cx="6998677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Fulminant hepatic  failure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Cholestatic disease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Infectious disease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Metabolic Disease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Neoplasia (benign and malignant)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Others: drugs, toxins, vascular compromise, iatrogenic, idiopathic.</a:t>
            </a:r>
          </a:p>
          <a:p>
            <a:endParaRPr lang="en-US" sz="32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10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307" y="5875734"/>
            <a:ext cx="8850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Normal Fetal Liver – Marked Erythropoiesis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0CBECA0-C649-4EA3-B9DE-E35772096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00" y="334040"/>
            <a:ext cx="7286799" cy="548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7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42E834E-BD93-4A0F-B57F-0B987589C8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007" y="168035"/>
            <a:ext cx="6067615" cy="45685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0A866F2-8677-41ED-A334-E0BCCA8B1D71}"/>
              </a:ext>
            </a:extLst>
          </p:cNvPr>
          <p:cNvSpPr txBox="1"/>
          <p:nvPr/>
        </p:nvSpPr>
        <p:spPr>
          <a:xfrm>
            <a:off x="0" y="4900138"/>
            <a:ext cx="8850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Erythropoiesis – spectrum of maturation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0A866F2-8677-41ED-A334-E0BCCA8B1D71}"/>
              </a:ext>
            </a:extLst>
          </p:cNvPr>
          <p:cNvSpPr txBox="1"/>
          <p:nvPr/>
        </p:nvSpPr>
        <p:spPr>
          <a:xfrm>
            <a:off x="731520" y="5356078"/>
            <a:ext cx="7936277" cy="84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Begins around week 6-7, begins to taper in 3</a:t>
            </a:r>
            <a:r>
              <a:rPr lang="en-US" sz="2400" baseline="300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rd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trimester of pregnancy, and very little remains at term. </a:t>
            </a:r>
            <a:endParaRPr lang="en-US" sz="24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969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03" y="176042"/>
            <a:ext cx="4280910" cy="41319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61504" y="312323"/>
            <a:ext cx="3875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Bile Duct Development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755132" y="785887"/>
            <a:ext cx="4256893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US" dirty="0" err="1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Hepatoblasts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differentiate into</a:t>
            </a:r>
          </a:p>
          <a:p>
            <a:r>
              <a:rPr lang="en-US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hepatocytes and ductal epithelium</a:t>
            </a:r>
          </a:p>
          <a:p>
            <a:endParaRPr lang="en-US" sz="12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Ductal plate forms.</a:t>
            </a:r>
          </a:p>
          <a:p>
            <a:endParaRPr lang="en-US" sz="1200" dirty="0" smtClean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Doubles</a:t>
            </a:r>
          </a:p>
          <a:p>
            <a:endParaRPr lang="en-US" sz="1200" dirty="0" smtClean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Forms lumen. </a:t>
            </a:r>
          </a:p>
          <a:p>
            <a:endParaRPr lang="en-US" sz="1200" dirty="0" smtClean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Migrates to center.</a:t>
            </a:r>
          </a:p>
          <a:p>
            <a:endParaRPr lang="en-US" sz="1200" dirty="0" smtClean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Fully mature bile duct.</a:t>
            </a:r>
            <a:endParaRPr lang="en-US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020" y="6212268"/>
            <a:ext cx="8944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Pathology of Pediatric Gastrointestinal and Liver Disease, Russo et al, 2</a:t>
            </a:r>
            <a:r>
              <a:rPr lang="en-US" sz="1200" baseline="300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nd</a:t>
            </a:r>
            <a:r>
              <a:rPr lang="en-US" sz="12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ed., </a:t>
            </a:r>
            <a:r>
              <a:rPr lang="en-US" sz="1200" dirty="0" err="1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pg</a:t>
            </a:r>
            <a:r>
              <a:rPr lang="en-US" sz="12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372.</a:t>
            </a:r>
            <a:endParaRPr lang="en-US" sz="12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81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026081E-8FA0-4E54-983B-664412C27852}"/>
              </a:ext>
            </a:extLst>
          </p:cNvPr>
          <p:cNvSpPr txBox="1"/>
          <p:nvPr/>
        </p:nvSpPr>
        <p:spPr>
          <a:xfrm>
            <a:off x="111840" y="5903511"/>
            <a:ext cx="9032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Congenital Hepatic 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Fibrosis – portal </a:t>
            </a:r>
            <a:r>
              <a:rPr lang="en-US" sz="2400" dirty="0" err="1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fibosis</a:t>
            </a:r>
            <a:endParaRPr lang="en-US" sz="24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548" y="452999"/>
            <a:ext cx="7010638" cy="52427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69" y="437759"/>
            <a:ext cx="7088817" cy="530120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026081E-8FA0-4E54-983B-664412C27852}"/>
              </a:ext>
            </a:extLst>
          </p:cNvPr>
          <p:cNvSpPr txBox="1"/>
          <p:nvPr/>
        </p:nvSpPr>
        <p:spPr>
          <a:xfrm>
            <a:off x="81360" y="5908591"/>
            <a:ext cx="9032159" cy="461665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Congenital Hepatic 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Fibrosis – geographic pattern</a:t>
            </a:r>
            <a:endParaRPr lang="en-US" sz="24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14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026081E-8FA0-4E54-983B-664412C27852}"/>
              </a:ext>
            </a:extLst>
          </p:cNvPr>
          <p:cNvSpPr txBox="1"/>
          <p:nvPr/>
        </p:nvSpPr>
        <p:spPr>
          <a:xfrm>
            <a:off x="80090" y="5772879"/>
            <a:ext cx="9032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Congenital Hepatic 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Fibrosis – bile duct </a:t>
            </a:r>
            <a:r>
              <a:rPr lang="en-US" sz="2400" dirty="0" smtClean="0">
                <a:solidFill>
                  <a:srgbClr val="FFFF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proliferation</a:t>
            </a:r>
            <a:endParaRPr lang="en-US" sz="2400" dirty="0">
              <a:solidFill>
                <a:srgbClr val="FFFF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276" y="405594"/>
            <a:ext cx="6889788" cy="51523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46" y="365713"/>
            <a:ext cx="6996445" cy="523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37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1375</TotalTime>
  <Words>1060</Words>
  <Application>Microsoft Office PowerPoint</Application>
  <PresentationFormat>On-screen Show (4:3)</PresentationFormat>
  <Paragraphs>176</Paragraphs>
  <Slides>34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Book Antiqua</vt:lpstr>
      <vt:lpstr>Calibri</vt:lpstr>
      <vt:lpstr>Tahoma</vt:lpstr>
      <vt:lpstr>Wingdings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Minnesota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Luquette</dc:creator>
  <cp:lastModifiedBy>Mark Luquette</cp:lastModifiedBy>
  <cp:revision>93</cp:revision>
  <dcterms:created xsi:type="dcterms:W3CDTF">2019-06-11T18:51:08Z</dcterms:created>
  <dcterms:modified xsi:type="dcterms:W3CDTF">2019-09-06T14:33:06Z</dcterms:modified>
</cp:coreProperties>
</file>