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70" r:id="rId2"/>
  </p:sldMasterIdLst>
  <p:sldIdLst>
    <p:sldId id="267" r:id="rId3"/>
    <p:sldId id="314" r:id="rId4"/>
    <p:sldId id="309" r:id="rId5"/>
    <p:sldId id="308" r:id="rId6"/>
    <p:sldId id="312" r:id="rId7"/>
    <p:sldId id="313" r:id="rId8"/>
    <p:sldId id="310" r:id="rId9"/>
    <p:sldId id="311" r:id="rId10"/>
    <p:sldId id="302" r:id="rId11"/>
    <p:sldId id="315" r:id="rId12"/>
    <p:sldId id="316" r:id="rId13"/>
    <p:sldId id="317" r:id="rId14"/>
    <p:sldId id="318" r:id="rId15"/>
    <p:sldId id="319" r:id="rId16"/>
    <p:sldId id="321" r:id="rId17"/>
    <p:sldId id="303" r:id="rId18"/>
    <p:sldId id="325" r:id="rId19"/>
    <p:sldId id="324" r:id="rId20"/>
    <p:sldId id="327" r:id="rId21"/>
    <p:sldId id="323" r:id="rId22"/>
    <p:sldId id="326" r:id="rId23"/>
    <p:sldId id="329" r:id="rId24"/>
    <p:sldId id="307" r:id="rId25"/>
    <p:sldId id="330" r:id="rId26"/>
    <p:sldId id="306" r:id="rId27"/>
    <p:sldId id="283" r:id="rId28"/>
    <p:sldId id="284" r:id="rId29"/>
    <p:sldId id="305" r:id="rId30"/>
    <p:sldId id="258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331" r:id="rId44"/>
  </p:sldIdLst>
  <p:sldSz cx="9144000" cy="6858000" type="screen4x3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99FF"/>
    <a:srgbClr val="FFFFCC"/>
    <a:srgbClr val="FF0000"/>
    <a:srgbClr val="FF00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 flip="none" rotWithShape="1">
          <a:gsLst>
            <a:gs pos="98000">
              <a:schemeClr val="tx1"/>
            </a:gs>
            <a:gs pos="100000">
              <a:schemeClr val="accent2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983" y="6496486"/>
            <a:ext cx="6225939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778" y="6496485"/>
            <a:ext cx="2793206" cy="30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 flip="none" rotWithShape="1">
          <a:gsLst>
            <a:gs pos="98000">
              <a:schemeClr val="tx1"/>
            </a:gs>
            <a:gs pos="100000">
              <a:schemeClr val="accent2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983" y="6496488"/>
            <a:ext cx="6225939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778" y="6496487"/>
            <a:ext cx="2793206" cy="30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53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40CE3-8F3C-49C5-A2AD-33C2E8DC8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07CC2-7263-4CE5-9E9B-41F6F3CD72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3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40CE3-8F3C-49C5-A2AD-33C2E8DC8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07CC2-7263-4CE5-9E9B-41F6F3CD72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759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933" y="0"/>
            <a:ext cx="860630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CASE 1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(Patient A, slides 1-3; Patient B slides 4-6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r>
              <a:rPr lang="en-US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Autoimmune Hepatitis</a:t>
            </a:r>
          </a:p>
          <a:p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 A: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15-year-old girl who experienced uncharacteristic muscle pain, soreness,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fatigue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during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exercise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AlkPhos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114	(40-150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U/L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		  385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(0-35 U/L) </a:t>
            </a:r>
          </a:p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		  460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0-50 U/L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IgG		7340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(695-1620 mg/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F-Actin IgG	    95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(&gt; 31 units = positive)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Smith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SSA (Ro)	&gt;8.0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(0-0.9 AI).</a:t>
            </a:r>
          </a:p>
          <a:p>
            <a:endParaRPr lang="en-US" sz="12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Negative for Scleroderma Scl-70 ENA, SSB (La), Smooth Muscle Antibody (SMA), </a:t>
            </a:r>
          </a:p>
          <a:p>
            <a:r>
              <a:rPr lang="en-US" sz="16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RNP Antibody IgG, Jo 1 Antibody IgG, LKM Antibody, Hepatitis B and C.</a:t>
            </a:r>
          </a:p>
          <a:p>
            <a:endParaRPr lang="en-US" sz="2000" b="1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 </a:t>
            </a:r>
            <a:r>
              <a:rPr lang="en-US" sz="2000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B: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old girl with a painless left sided abdominal mass for 3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months prior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presentation with left sided pain and thrombocytopenia. Imaging showed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splenomegaly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a diagnosis of immune thrombocytopenia was made. 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200" dirty="0" smtClean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AlkPhos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232		IgG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3502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617	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 	93	 (0-19)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712		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	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negative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71933" y="3992880"/>
            <a:ext cx="8698248" cy="22186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09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37" y="274318"/>
            <a:ext cx="7336466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Trichrome stain shows cirrhosis. 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90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30" y="329738"/>
            <a:ext cx="7336466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Lobular collapse and fibrosis.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7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28" y="315538"/>
            <a:ext cx="7231767" cy="54081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Lobular collapse and fibrosis. 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5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0" y="310342"/>
            <a:ext cx="733646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Portal lymphocytic infiltrate.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8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65" y="277090"/>
            <a:ext cx="733646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" y="5870170"/>
            <a:ext cx="9052560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Steatosis.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27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27" y="272933"/>
            <a:ext cx="733646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Marked </a:t>
            </a:r>
            <a:r>
              <a:rPr lang="en-US" dirty="0" err="1">
                <a:solidFill>
                  <a:srgbClr val="FFFF99"/>
                </a:solidFill>
              </a:rPr>
              <a:t>canalicular</a:t>
            </a:r>
            <a:r>
              <a:rPr lang="en-US" dirty="0">
                <a:solidFill>
                  <a:srgbClr val="FFFF99"/>
                </a:solidFill>
              </a:rPr>
              <a:t> cholestasis.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39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033" y="346769"/>
            <a:ext cx="855064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CASE 3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(Slides 9-10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r>
              <a:rPr lang="en-US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TPN effect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month old boy born at 23 weeks gestation with a history of necrotizing enterocolitis and a bowel perforation in the first 2 weeks of life;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reanastamosed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4 months of life. He has generalized bowel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dysmotility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and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rectal biopsy for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Hirschsprung's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disease at 5 months of age was normal. A liver biopsy was done during a laparotomy for lysis of adhesions (causing bowel obstruction) because the surgeon thought the liver looked abnormal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Albumin 		2.2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2.6-4.2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g/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Bilirubin,total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23.4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0.2-1.3 mg/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Bilirubin, direct 	18.7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0-0.2 mg/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AlkPhos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	493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110-320 U/L), 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 		118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0-50 U/L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 		281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20-65 U/L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GGT 		179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0-65 U/L). </a:t>
            </a:r>
          </a:p>
        </p:txBody>
      </p:sp>
    </p:spTree>
    <p:extLst>
      <p:ext uri="{BB962C8B-B14F-4D97-AF65-F5344CB8AC3E}">
        <p14:creationId xmlns:p14="http://schemas.microsoft.com/office/powerpoint/2010/main" val="50318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89" y="305491"/>
            <a:ext cx="733646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Low power shows bridging fibrosis.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6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68" y="275704"/>
            <a:ext cx="733646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Bridging fibrosis and cell clusters in the lobule.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13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9" y="275708"/>
            <a:ext cx="7535858" cy="56355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782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Cell clusters are islands of erythropoiesis due to immaturity (premature birth).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34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13" y="301472"/>
            <a:ext cx="7336464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Architecture disrupted by lymphocytic infiltrate filling portal area and extending into lobule.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71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13" y="282126"/>
            <a:ext cx="733646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FF99"/>
                </a:solidFill>
              </a:rPr>
              <a:t>Canalicular</a:t>
            </a:r>
            <a:r>
              <a:rPr lang="en-US" dirty="0">
                <a:solidFill>
                  <a:srgbClr val="FFFF99"/>
                </a:solidFill>
              </a:rPr>
              <a:t> cholestasis.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59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31" y="256308"/>
            <a:ext cx="7336464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Trichrome shows sinusoidal extension of fibrosis.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20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20" y="306185"/>
            <a:ext cx="733646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Sinusoidal fibrosis.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00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333" y="266596"/>
            <a:ext cx="842342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CASE </a:t>
            </a:r>
            <a:r>
              <a:rPr lang="en-US" sz="2400" u="sng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(Patient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A, slides 11-15; Patient B slide 16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endParaRPr lang="en-US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Glycogen </a:t>
            </a:r>
            <a:r>
              <a:rPr lang="en-US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Storage Disease Type III ; </a:t>
            </a:r>
            <a:r>
              <a:rPr lang="en-US" b="1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 I Diabetes Mellitus</a:t>
            </a:r>
            <a:endParaRPr lang="en-US" b="1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 A: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month old boy presenting with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hepatomegaly and elevated liver enzymes.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 was suspected of having Glycogen Storage Disease, but a broad differential was </a:t>
            </a:r>
            <a:r>
              <a:rPr lang="en-US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ackowledged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(hepatitis, other storage disorders, malignancy, biliary tract disorders, and hepatic venous outflow.</a:t>
            </a:r>
          </a:p>
          <a:p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AlkPhos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	212 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110-320 U/L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 		548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(0-50 U/L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 		708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20-65 U/L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Triglycerides	745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(&lt;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75 mg/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 err="1" smtClean="0">
                <a:solidFill>
                  <a:srgbClr val="FFFF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Normoglycemic</a:t>
            </a:r>
            <a:endParaRPr lang="en-US" sz="2000" dirty="0" smtClean="0">
              <a:solidFill>
                <a:srgbClr val="FFFFCC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FFFFCC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 B: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 year old female with elevated liver enzymes,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diabetes mellitus and Crohn's disease.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385042" y="4236720"/>
            <a:ext cx="8225558" cy="22186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52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90" y="205044"/>
            <a:ext cx="4297680" cy="32139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995" y="205044"/>
            <a:ext cx="4297680" cy="32139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5590" y="3567178"/>
            <a:ext cx="895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99"/>
                </a:solidFill>
              </a:rPr>
              <a:t>        </a:t>
            </a:r>
            <a:r>
              <a:rPr lang="en-US" dirty="0" err="1" smtClean="0">
                <a:solidFill>
                  <a:srgbClr val="FFFF99"/>
                </a:solidFill>
              </a:rPr>
              <a:t>Glycogen.Storage</a:t>
            </a:r>
            <a:r>
              <a:rPr lang="en-US" dirty="0" smtClean="0">
                <a:solidFill>
                  <a:srgbClr val="FFFF99"/>
                </a:solidFill>
              </a:rPr>
              <a:t> </a:t>
            </a:r>
            <a:r>
              <a:rPr lang="en-US" dirty="0">
                <a:solidFill>
                  <a:srgbClr val="FFFF99"/>
                </a:solidFill>
              </a:rPr>
              <a:t>Disease Type III                        </a:t>
            </a:r>
            <a:r>
              <a:rPr lang="en-US" dirty="0" smtClean="0">
                <a:solidFill>
                  <a:srgbClr val="FFFF99"/>
                </a:solidFill>
              </a:rPr>
              <a:t>              </a:t>
            </a:r>
            <a:r>
              <a:rPr lang="en-US" dirty="0">
                <a:solidFill>
                  <a:srgbClr val="FFFF99"/>
                </a:solidFill>
              </a:rPr>
              <a:t>Type I Diabetes Mellitus                                                               </a:t>
            </a:r>
            <a:endParaRPr lang="en-US" dirty="0">
              <a:solidFill>
                <a:srgbClr val="FFFF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2750" y="4439267"/>
            <a:ext cx="8576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99"/>
                </a:solidFill>
              </a:rPr>
              <a:t>Both biopsies show excessive glycogen storage, and both would be in the glycogen storage disease range if a determination of wet weight glycogen was done. Knowing the history of diabetes prevents additional costly studies to type the glycogen storage disease.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44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960" y="267875"/>
            <a:ext cx="89001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Case 5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(slides 17-20):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Clinical </a:t>
            </a:r>
            <a:r>
              <a:rPr lang="en-US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Diagnosis of NAFLD </a:t>
            </a:r>
            <a:endParaRPr lang="en-US" b="1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(</a:t>
            </a:r>
            <a:r>
              <a:rPr lang="en-US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Non-</a:t>
            </a:r>
            <a:r>
              <a:rPr lang="en-US" b="1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alchoholic</a:t>
            </a:r>
            <a:r>
              <a:rPr lang="en-US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fatty liver disease)</a:t>
            </a:r>
          </a:p>
          <a:p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</a:t>
            </a: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old boy</a:t>
            </a: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BMI </a:t>
            </a: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91st percentile for </a:t>
            </a: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Elevated </a:t>
            </a: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 153 (0-50 U/L</a:t>
            </a: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Ultrasound </a:t>
            </a: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consistent with </a:t>
            </a: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steatosis (liver diffusely hyperechoic vs kidney).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History on pathology requisition:  “Abnormal lab values”</a:t>
            </a:r>
          </a:p>
          <a:p>
            <a:endParaRPr lang="en-US" sz="20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Diagnosis from Biopsy: “No Pathologic Diagnosis”</a:t>
            </a:r>
          </a:p>
          <a:p>
            <a:endParaRPr lang="en-US" sz="20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080" y="4502765"/>
            <a:ext cx="890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months after the biopsy, the clinician calls to ask if I am sure there is no steatosis.</a:t>
            </a:r>
            <a:endParaRPr lang="en-US" sz="20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3960" y="5210651"/>
            <a:ext cx="875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requested re-evaluation of Ultrasound; Difficult to interpret due to technical complexities.</a:t>
            </a:r>
            <a:endParaRPr lang="en-US" sz="20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960" y="5918537"/>
            <a:ext cx="6081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Clinician alerted to consider a storage disorder.</a:t>
            </a:r>
            <a:endParaRPr lang="en-US" sz="20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65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20" y="284084"/>
            <a:ext cx="7335965" cy="54860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No evidence of steatosis. Hepatocytes appear clear.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7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11" y="300449"/>
            <a:ext cx="7336464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843228" y="5905500"/>
            <a:ext cx="11415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Possible excess glycogen or </a:t>
            </a:r>
            <a:r>
              <a:rPr lang="en-US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mucopolysaccharide</a:t>
            </a: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23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950" y="142369"/>
            <a:ext cx="87831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CASE 6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(Slides 21-25 are primary tumor, slide 26 is peritoneal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implant, 1 </a:t>
            </a:r>
            <a:r>
              <a:rPr lang="en-US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yr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later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r>
              <a:rPr lang="en-US" b="1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Hepatoblastoma</a:t>
            </a:r>
            <a:endParaRPr lang="en-US" b="1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year old boy presents with liver mass and pulmonary nodules. Alpha Fetoprotein 288,067 (0-8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/L)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00" y="2420434"/>
            <a:ext cx="2877600" cy="25371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285" y="2420434"/>
            <a:ext cx="2459325" cy="37974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6535" y="1696899"/>
            <a:ext cx="1961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CC"/>
                </a:solidFill>
              </a:rPr>
              <a:t>Hepatoblastoma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96535" y="2193449"/>
            <a:ext cx="159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CC"/>
                </a:solidFill>
              </a:rPr>
              <a:t>Hepatocellular Carcinoma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96535" y="2966998"/>
            <a:ext cx="1961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CC"/>
                </a:solidFill>
              </a:rPr>
              <a:t>Germ Cell Tumor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1295" y="3463548"/>
            <a:ext cx="20928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99FF"/>
                </a:solidFill>
              </a:rPr>
              <a:t>Small Cell Variant of </a:t>
            </a:r>
            <a:r>
              <a:rPr lang="en-US" dirty="0" err="1">
                <a:solidFill>
                  <a:srgbClr val="FF99FF"/>
                </a:solidFill>
              </a:rPr>
              <a:t>Hepatoblastoma</a:t>
            </a:r>
            <a:r>
              <a:rPr lang="en-US" dirty="0">
                <a:solidFill>
                  <a:srgbClr val="FF99FF"/>
                </a:solidFill>
              </a:rPr>
              <a:t> is negative for AFP.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99FF"/>
                </a:solidFill>
              </a:rPr>
              <a:t>Ini-1 lost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99FF"/>
                </a:solidFill>
              </a:rPr>
              <a:t>?  </a:t>
            </a:r>
            <a:r>
              <a:rPr lang="en-US" dirty="0" err="1">
                <a:solidFill>
                  <a:srgbClr val="FF99FF"/>
                </a:solidFill>
              </a:rPr>
              <a:t>Rhabdoid</a:t>
            </a:r>
            <a:r>
              <a:rPr lang="en-US" dirty="0">
                <a:solidFill>
                  <a:srgbClr val="FF99FF"/>
                </a:solidFill>
              </a:rPr>
              <a:t> tumor</a:t>
            </a:r>
            <a:endParaRPr lang="en-US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78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24000" y="6078825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power shows heterogeneous morphology.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97" y="400297"/>
            <a:ext cx="7336464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6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1" y="275702"/>
            <a:ext cx="7336466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PAS highlights the “rosette formation” of hepatocytes. 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50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45" y="326968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409701" y="5981008"/>
            <a:ext cx="1194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Epithelial and embryonal cell types.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96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12" y="316230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421884" y="6038036"/>
            <a:ext cx="1205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Festooning bands of cells (range from embryonal to epithelial in morphology).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59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2" y="342900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421884" y="6038036"/>
            <a:ext cx="1205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distinctly glandular.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6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2" y="312420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440934" y="6038036"/>
            <a:ext cx="1205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cell focus.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64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07" y="309090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524000" y="5892081"/>
            <a:ext cx="1205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cell foci are cytokeratin (AE1/AE3) negative.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81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70" y="274320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524000" y="5892081"/>
            <a:ext cx="1205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cell foci are cytokeratin (AE1/AE3) negative.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62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62" y="270510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524000" y="5892081"/>
            <a:ext cx="1205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cell foci are vimentin positive.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39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70" y="324330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524000" y="5892081"/>
            <a:ext cx="1205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cell foci have positive nuclei with beta-catenin stain.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29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2" y="278130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524000" y="5892081"/>
            <a:ext cx="1205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cell foci have positive nuclei with beta-catenin stain.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0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9" y="305280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524000" y="5892081"/>
            <a:ext cx="1205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cell foci in this case retain nuclear Ini-1.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20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22" y="307052"/>
            <a:ext cx="7336466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4776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L</a:t>
            </a:r>
            <a:r>
              <a:rPr lang="en-US" dirty="0">
                <a:solidFill>
                  <a:srgbClr val="FFFF99"/>
                </a:solidFill>
              </a:rPr>
              <a:t>ymphocytic infiltrate filling portal area and extending into lobule.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52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95" y="306515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5694" y="5792916"/>
            <a:ext cx="6935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of the recurrent lesions (peritoneal implants) are predominantly</a:t>
            </a:r>
          </a:p>
          <a:p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festooning band pattern.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30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70" y="373860"/>
            <a:ext cx="7336465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524000" y="6063531"/>
            <a:ext cx="1205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Collumnar</a:t>
            </a: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epithelial appearance.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6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524000" y="1854552"/>
            <a:ext cx="12192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CC"/>
                </a:solidFill>
                <a:latin typeface="Book Antiqua" panose="020406020503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Mark Luquette, M.D.</a:t>
            </a:r>
          </a:p>
          <a:p>
            <a:pPr algn="ctr"/>
            <a:endParaRPr lang="en-US" sz="2400" dirty="0">
              <a:solidFill>
                <a:srgbClr val="FFFFCC"/>
              </a:solidFill>
              <a:latin typeface="Book Antiqua" panose="020406020503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dirty="0">
                <a:solidFill>
                  <a:srgbClr val="FFFFCC"/>
                </a:solidFill>
                <a:latin typeface="Book Antiqua" panose="020406020503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luque007@umn.edu</a:t>
            </a:r>
          </a:p>
          <a:p>
            <a:pPr algn="ctr"/>
            <a:endParaRPr lang="en-US" sz="2400" dirty="0">
              <a:solidFill>
                <a:srgbClr val="FFFFCC"/>
              </a:solidFill>
              <a:latin typeface="Book Antiqua" panose="020406020503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dirty="0">
                <a:solidFill>
                  <a:srgbClr val="FFFFCC"/>
                </a:solidFill>
                <a:latin typeface="Book Antiqua" panose="020406020503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Lecture posted </a:t>
            </a:r>
            <a:r>
              <a:rPr lang="en-US" sz="2400" dirty="0">
                <a:solidFill>
                  <a:srgbClr val="FFFFCC"/>
                </a:solidFill>
                <a:latin typeface="Book Antiqua" panose="020406020503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at:</a:t>
            </a:r>
          </a:p>
          <a:p>
            <a:pPr algn="ctr"/>
            <a:endParaRPr lang="en-US" sz="2400" dirty="0">
              <a:solidFill>
                <a:srgbClr val="FFFFCC"/>
              </a:solidFill>
              <a:latin typeface="Book Antiqua" panose="020406020503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dirty="0">
                <a:solidFill>
                  <a:srgbClr val="FFFFCC"/>
                </a:solidFill>
                <a:latin typeface="Book Antiqua" panose="020406020503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Ibdregistry.net</a:t>
            </a:r>
            <a:endParaRPr lang="en-US" sz="2400" dirty="0">
              <a:solidFill>
                <a:srgbClr val="FFFFCC"/>
              </a:solidFill>
              <a:latin typeface="Book Antiqua" panose="020406020503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6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5" y="260835"/>
            <a:ext cx="7254458" cy="54250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408226" y="5752412"/>
            <a:ext cx="119204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99"/>
                </a:solidFill>
              </a:rPr>
              <a:t>Extension of Mum-1 positive cells into the lobule.</a:t>
            </a:r>
          </a:p>
          <a:p>
            <a:pPr algn="ctr"/>
            <a:r>
              <a:rPr lang="en-US" sz="1600" dirty="0">
                <a:solidFill>
                  <a:srgbClr val="FFFF99"/>
                </a:solidFill>
              </a:rPr>
              <a:t>Mum-1 is positive in plasma cells and plasma cell precursors</a:t>
            </a:r>
            <a:r>
              <a:rPr lang="en-US" dirty="0">
                <a:solidFill>
                  <a:srgbClr val="FFFF99"/>
                </a:solidFill>
              </a:rPr>
              <a:t>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9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76" y="338504"/>
            <a:ext cx="7336465" cy="5486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7976" y="5962064"/>
            <a:ext cx="782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Lymphocytic infiltrate focused on the limiting plate and extending into the lobule.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30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15" y="288825"/>
            <a:ext cx="733646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Difficult to resolve plasma cells in dense infiltrate. 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6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06" y="300170"/>
            <a:ext cx="7336464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90996" y="5902040"/>
            <a:ext cx="11920451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Mum-1 stain shows the inflammation focused on the limiting plate.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98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133" y="158592"/>
            <a:ext cx="869827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CASE 2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(Slides 7-8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r>
              <a:rPr lang="en-US" b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Wilson’s Disease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 year old girl without prior medical problems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presents with abdominal pain, vomiting and bloody stools for last few days and was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anuric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Initial impressions were hemolytic anemia, liver dysfunction, and renal failure, suspect  Hemolytic Uremic Syndrome. The patient was seen by Pediatric Critical Care, Pediatric Hem-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Onc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Pediatric Nephrology, and Pediatric Gastroenterology. Pedi GI suspected Wilson’s disease and consulted Ophthalmology.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Kayser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Fleischer rings were noted bilaterally. Using the Leipzig Wilson’s Scoring System, a clinical diagnosis of Wilson’s disease was made. An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emergent liver transplant was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done 3 days after admission</a:t>
            </a:r>
            <a:r>
              <a:rPr lang="en-US" dirty="0">
                <a:solidFill>
                  <a:srgbClr val="FFFFCC"/>
                </a:solidFill>
              </a:rPr>
              <a:t>. </a:t>
            </a:r>
            <a:endParaRPr lang="en-US" dirty="0">
              <a:solidFill>
                <a:srgbClr val="FFFFCC"/>
              </a:solidFill>
            </a:endParaRPr>
          </a:p>
          <a:p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defTabSz="706438">
              <a:tabLst>
                <a:tab pos="1828800" algn="l"/>
              </a:tabLs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BUN	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93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(7-19 mg/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		</a:t>
            </a:r>
            <a:r>
              <a:rPr lang="en-US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AlkPhos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19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40-150 U\L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defTabSz="471488">
              <a:tabLst>
                <a:tab pos="1431925" algn="l"/>
              </a:tabLs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Creatinine	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7.1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0.5-1.0 mg/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	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ALT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 	   (0-50 U\L)</a:t>
            </a:r>
          </a:p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Bilirubin,total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17.3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(0.2-1.3 mg/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Bilirubin,direct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11.3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0.0-0.2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mg/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Ammonia	97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(10-50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umol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/L)</a:t>
            </a:r>
          </a:p>
          <a:p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Liver Biopsy Diagnosis: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Advanced Chronic Liver Disease with Steatosis and Cholestasis. </a:t>
            </a:r>
          </a:p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Copper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level, paraffin </a:t>
            </a:r>
            <a:r>
              <a:rPr lang="en-US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blk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1851 (10-50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/g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dry weight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day turn around</a:t>
            </a:r>
            <a:endParaRPr lang="en-US" dirty="0">
              <a:solidFill>
                <a:srgbClr val="FFFFCC"/>
              </a:solidFill>
            </a:endParaRPr>
          </a:p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NGS for ATP7B showed two mutations (both heterozygous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/20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 turn around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133" y="4667013"/>
            <a:ext cx="8698272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CLUES:</a:t>
            </a:r>
          </a:p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Target Organs: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Liver, Kidney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Brain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5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yrs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old with unexplained liver disease or hemolytic anemia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Older children with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unexplained neurologic 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symptoms.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AlkPhos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AlkPhos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/Bilirubin &lt; 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</a:t>
            </a:r>
            <a:r>
              <a:rPr lang="en-US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ceruloplasmin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high urinary copper.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36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</TotalTime>
  <Words>675</Words>
  <Application>Microsoft Office PowerPoint</Application>
  <PresentationFormat>On-screen Show (4:3)</PresentationFormat>
  <Paragraphs>128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Book Antiqua</vt:lpstr>
      <vt:lpstr>Calibri</vt:lpstr>
      <vt:lpstr>Tahoma</vt:lpstr>
      <vt:lpstr>Times New Roman</vt:lpstr>
      <vt:lpstr>Wingdings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Minnesota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Luquette</dc:creator>
  <cp:lastModifiedBy>Mark Luquette</cp:lastModifiedBy>
  <cp:revision>56</cp:revision>
  <dcterms:created xsi:type="dcterms:W3CDTF">2019-06-11T18:51:08Z</dcterms:created>
  <dcterms:modified xsi:type="dcterms:W3CDTF">2019-09-05T10:35:24Z</dcterms:modified>
</cp:coreProperties>
</file>